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5.xml" ContentType="application/vnd.openxmlformats-officedocument.drawingml.chart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notesSlides/notesSlide7.xml" ContentType="application/vnd.openxmlformats-officedocument.presentationml.notesSlide+xml"/>
  <Override PartName="/ppt/charts/chart8.xml" ContentType="application/vnd.openxmlformats-officedocument.drawingml.chart+xml"/>
  <Override PartName="/ppt/notesSlides/notesSlide8.xml" ContentType="application/vnd.openxmlformats-officedocument.presentationml.notesSlide+xml"/>
  <Override PartName="/ppt/charts/chart9.xml" ContentType="application/vnd.openxmlformats-officedocument.drawingml.chart+xml"/>
  <Override PartName="/ppt/notesSlides/notesSlide9.xml" ContentType="application/vnd.openxmlformats-officedocument.presentationml.notesSlide+xml"/>
  <Override PartName="/ppt/charts/chart10.xml" ContentType="application/vnd.openxmlformats-officedocument.drawingml.chart+xml"/>
  <Override PartName="/ppt/notesSlides/notesSlide10.xml" ContentType="application/vnd.openxmlformats-officedocument.presentationml.notesSlide+xml"/>
  <Override PartName="/ppt/charts/chart11.xml" ContentType="application/vnd.openxmlformats-officedocument.drawingml.chart+xml"/>
  <Override PartName="/ppt/notesSlides/notesSlide11.xml" ContentType="application/vnd.openxmlformats-officedocument.presentationml.notesSlide+xml"/>
  <Override PartName="/ppt/charts/chart12.xml" ContentType="application/vnd.openxmlformats-officedocument.drawingml.chart+xml"/>
  <Override PartName="/ppt/notesSlides/notesSlide12.xml" ContentType="application/vnd.openxmlformats-officedocument.presentationml.notesSlide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3.xml" ContentType="application/vnd.openxmlformats-officedocument.presentationml.notesSlide+xml"/>
  <Override PartName="/ppt/charts/chart15.xml" ContentType="application/vnd.openxmlformats-officedocument.drawingml.chart+xml"/>
  <Override PartName="/ppt/notesSlides/notesSlide14.xml" ContentType="application/vnd.openxmlformats-officedocument.presentationml.notesSlide+xml"/>
  <Override PartName="/ppt/charts/chart16.xml" ContentType="application/vnd.openxmlformats-officedocument.drawingml.chart+xml"/>
  <Override PartName="/ppt/notesSlides/notesSlide15.xml" ContentType="application/vnd.openxmlformats-officedocument.presentationml.notesSlide+xml"/>
  <Override PartName="/ppt/charts/chart17.xml" ContentType="application/vnd.openxmlformats-officedocument.drawingml.chart+xml"/>
  <Override PartName="/ppt/notesSlides/notesSlide16.xml" ContentType="application/vnd.openxmlformats-officedocument.presentationml.notesSlide+xml"/>
  <Override PartName="/ppt/charts/chart18.xml" ContentType="application/vnd.openxmlformats-officedocument.drawingml.chart+xml"/>
  <Override PartName="/ppt/notesSlides/notesSlide17.xml" ContentType="application/vnd.openxmlformats-officedocument.presentationml.notesSlide+xml"/>
  <Override PartName="/ppt/charts/chart19.xml" ContentType="application/vnd.openxmlformats-officedocument.drawingml.chart+xml"/>
  <Override PartName="/ppt/notesSlides/notesSlide18.xml" ContentType="application/vnd.openxmlformats-officedocument.presentationml.notesSlide+xml"/>
  <Override PartName="/ppt/charts/chart20.xml" ContentType="application/vnd.openxmlformats-officedocument.drawingml.chart+xml"/>
  <Override PartName="/ppt/notesSlides/notesSlide19.xml" ContentType="application/vnd.openxmlformats-officedocument.presentationml.notesSlide+xml"/>
  <Override PartName="/ppt/charts/chart21.xml" ContentType="application/vnd.openxmlformats-officedocument.drawingml.chart+xml"/>
  <Override PartName="/ppt/notesSlides/notesSlide20.xml" ContentType="application/vnd.openxmlformats-officedocument.presentationml.notesSlide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notesSlides/notesSlide21.xml" ContentType="application/vnd.openxmlformats-officedocument.presentationml.notesSlide+xml"/>
  <Override PartName="/ppt/charts/chart25.xml" ContentType="application/vnd.openxmlformats-officedocument.drawingml.chart+xml"/>
  <Override PartName="/ppt/notesSlides/notesSlide22.xml" ContentType="application/vnd.openxmlformats-officedocument.presentationml.notesSlide+xml"/>
  <Override PartName="/ppt/charts/chart26.xml" ContentType="application/vnd.openxmlformats-officedocument.drawingml.chart+xml"/>
  <Override PartName="/ppt/notesSlides/notesSlide23.xml" ContentType="application/vnd.openxmlformats-officedocument.presentationml.notesSlide+xml"/>
  <Override PartName="/ppt/charts/chart27.xml" ContentType="application/vnd.openxmlformats-officedocument.drawingml.chart+xml"/>
  <Override PartName="/ppt/notesSlides/notesSlide24.xml" ContentType="application/vnd.openxmlformats-officedocument.presentationml.notesSlide+xml"/>
  <Override PartName="/ppt/charts/chart28.xml" ContentType="application/vnd.openxmlformats-officedocument.drawingml.chart+xml"/>
  <Override PartName="/ppt/notesSlides/notesSlide25.xml" ContentType="application/vnd.openxmlformats-officedocument.presentationml.notesSlide+xml"/>
  <Override PartName="/ppt/charts/chart29.xml" ContentType="application/vnd.openxmlformats-officedocument.drawingml.chart+xml"/>
  <Override PartName="/ppt/notesSlides/notesSlide26.xml" ContentType="application/vnd.openxmlformats-officedocument.presentationml.notesSlide+xml"/>
  <Override PartName="/ppt/charts/chart30.xml" ContentType="application/vnd.openxmlformats-officedocument.drawingml.chart+xml"/>
  <Override PartName="/ppt/notesSlides/notesSlide27.xml" ContentType="application/vnd.openxmlformats-officedocument.presentationml.notesSlide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8.xml" ContentType="application/vnd.openxmlformats-officedocument.presentationml.notesSlide+xml"/>
  <Override PartName="/ppt/charts/chart33.xml" ContentType="application/vnd.openxmlformats-officedocument.drawingml.chart+xml"/>
  <Override PartName="/ppt/notesSlides/notesSlide29.xml" ContentType="application/vnd.openxmlformats-officedocument.presentationml.notesSlide+xml"/>
  <Override PartName="/ppt/charts/chart34.xml" ContentType="application/vnd.openxmlformats-officedocument.drawingml.chart+xml"/>
  <Override PartName="/ppt/notesSlides/notesSlide30.xml" ContentType="application/vnd.openxmlformats-officedocument.presentationml.notesSlide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1.xml" ContentType="application/vnd.openxmlformats-officedocument.presentationml.notesSlide+xml"/>
  <Override PartName="/ppt/charts/chart3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3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32.xml" ContentType="application/vnd.openxmlformats-officedocument.presentationml.notesSlide+xml"/>
  <Override PartName="/ppt/charts/chart39.xml" ContentType="application/vnd.openxmlformats-officedocument.drawingml.chart+xml"/>
  <Override PartName="/ppt/theme/themeOverride1.xml" ContentType="application/vnd.openxmlformats-officedocument.themeOverride+xml"/>
  <Override PartName="/ppt/notesSlides/notesSlide33.xml" ContentType="application/vnd.openxmlformats-officedocument.presentationml.notesSlide+xml"/>
  <Override PartName="/ppt/charts/chart40.xml" ContentType="application/vnd.openxmlformats-officedocument.drawingml.chart+xml"/>
  <Override PartName="/ppt/theme/themeOverride2.xml" ContentType="application/vnd.openxmlformats-officedocument.themeOverride+xml"/>
  <Override PartName="/ppt/notesSlides/notesSlide34.xml" ContentType="application/vnd.openxmlformats-officedocument.presentationml.notesSlide+xml"/>
  <Override PartName="/ppt/charts/chart41.xml" ContentType="application/vnd.openxmlformats-officedocument.drawingml.chart+xml"/>
  <Override PartName="/ppt/notesSlides/notesSlide35.xml" ContentType="application/vnd.openxmlformats-officedocument.presentationml.notesSlide+xml"/>
  <Override PartName="/ppt/charts/chart42.xml" ContentType="application/vnd.openxmlformats-officedocument.drawingml.chart+xml"/>
  <Override PartName="/ppt/notesSlides/notesSlide36.xml" ContentType="application/vnd.openxmlformats-officedocument.presentationml.notesSlide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7.xml" ContentType="application/vnd.openxmlformats-officedocument.presentationml.notesSlide+xml"/>
  <Override PartName="/ppt/charts/chart45.xml" ContentType="application/vnd.openxmlformats-officedocument.drawingml.chart+xml"/>
  <Override PartName="/ppt/notesSlides/notesSlide38.xml" ContentType="application/vnd.openxmlformats-officedocument.presentationml.notesSlide+xml"/>
  <Override PartName="/ppt/charts/chart46.xml" ContentType="application/vnd.openxmlformats-officedocument.drawingml.chart+xml"/>
  <Override PartName="/ppt/notesSlides/notesSlide39.xml" ContentType="application/vnd.openxmlformats-officedocument.presentationml.notesSlide+xml"/>
  <Override PartName="/ppt/charts/chart47.xml" ContentType="application/vnd.openxmlformats-officedocument.drawingml.chart+xml"/>
  <Override PartName="/ppt/notesSlides/notesSlide40.xml" ContentType="application/vnd.openxmlformats-officedocument.presentationml.notesSlide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notesSlides/notesSlide41.xml" ContentType="application/vnd.openxmlformats-officedocument.presentationml.notesSlide+xml"/>
  <Override PartName="/ppt/charts/chart50.xml" ContentType="application/vnd.openxmlformats-officedocument.drawingml.chart+xml"/>
  <Override PartName="/ppt/notesSlides/notesSlide42.xml" ContentType="application/vnd.openxmlformats-officedocument.presentationml.notesSlide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987" r:id="rId2"/>
    <p:sldId id="1107" r:id="rId3"/>
    <p:sldId id="1108" r:id="rId4"/>
    <p:sldId id="1109" r:id="rId5"/>
    <p:sldId id="2420" r:id="rId6"/>
    <p:sldId id="2421" r:id="rId7"/>
    <p:sldId id="2422" r:id="rId8"/>
    <p:sldId id="2939" r:id="rId9"/>
    <p:sldId id="388" r:id="rId10"/>
    <p:sldId id="2923" r:id="rId11"/>
    <p:sldId id="260" r:id="rId12"/>
    <p:sldId id="391" r:id="rId13"/>
    <p:sldId id="2940" r:id="rId14"/>
    <p:sldId id="2424" r:id="rId15"/>
    <p:sldId id="2365" r:id="rId16"/>
    <p:sldId id="2927" r:id="rId17"/>
    <p:sldId id="402" r:id="rId18"/>
    <p:sldId id="2930" r:id="rId19"/>
    <p:sldId id="2931" r:id="rId20"/>
    <p:sldId id="2932" r:id="rId21"/>
    <p:sldId id="2933" r:id="rId22"/>
    <p:sldId id="378" r:id="rId23"/>
    <p:sldId id="406" r:id="rId24"/>
    <p:sldId id="396" r:id="rId25"/>
    <p:sldId id="397" r:id="rId26"/>
    <p:sldId id="2928" r:id="rId27"/>
    <p:sldId id="2929" r:id="rId28"/>
    <p:sldId id="361" r:id="rId29"/>
    <p:sldId id="362" r:id="rId30"/>
    <p:sldId id="363" r:id="rId31"/>
    <p:sldId id="638" r:id="rId32"/>
    <p:sldId id="385" r:id="rId33"/>
    <p:sldId id="2934" r:id="rId34"/>
    <p:sldId id="2935" r:id="rId35"/>
    <p:sldId id="1312" r:id="rId36"/>
    <p:sldId id="2926" r:id="rId37"/>
    <p:sldId id="322" r:id="rId38"/>
    <p:sldId id="394" r:id="rId39"/>
    <p:sldId id="395" r:id="rId40"/>
    <p:sldId id="372" r:id="rId41"/>
    <p:sldId id="257" r:id="rId42"/>
    <p:sldId id="389" r:id="rId43"/>
    <p:sldId id="331" r:id="rId44"/>
    <p:sldId id="2936" r:id="rId45"/>
    <p:sldId id="2938" r:id="rId46"/>
    <p:sldId id="2937" r:id="rId47"/>
    <p:sldId id="393" r:id="rId48"/>
    <p:sldId id="2985" r:id="rId49"/>
    <p:sldId id="275" r:id="rId50"/>
    <p:sldId id="2970" r:id="rId51"/>
    <p:sldId id="1106" r:id="rId52"/>
  </p:sldIdLst>
  <p:sldSz cx="12192000" cy="6858000"/>
  <p:notesSz cx="6858000" cy="9144000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AFA54C4-897A-4081-B22A-32011F86C2C6}">
          <p14:sldIdLst>
            <p14:sldId id="2987"/>
          </p14:sldIdLst>
        </p14:section>
        <p14:section name="Pie Charts" id="{971B5300-5393-404B-9D72-B950C2CCD274}">
          <p14:sldIdLst>
            <p14:sldId id="1107"/>
            <p14:sldId id="1108"/>
            <p14:sldId id="1109"/>
            <p14:sldId id="2420"/>
            <p14:sldId id="2421"/>
            <p14:sldId id="2422"/>
            <p14:sldId id="2939"/>
            <p14:sldId id="388"/>
            <p14:sldId id="2923"/>
            <p14:sldId id="260"/>
            <p14:sldId id="391"/>
            <p14:sldId id="2940"/>
            <p14:sldId id="2424"/>
          </p14:sldIdLst>
        </p14:section>
        <p14:section name="Bar &amp; Column Charts" id="{A82029F4-1460-4400-8021-C7AD5546343B}">
          <p14:sldIdLst>
            <p14:sldId id="2365"/>
            <p14:sldId id="2927"/>
            <p14:sldId id="402"/>
            <p14:sldId id="2930"/>
            <p14:sldId id="2931"/>
            <p14:sldId id="2932"/>
            <p14:sldId id="2933"/>
            <p14:sldId id="378"/>
            <p14:sldId id="406"/>
            <p14:sldId id="396"/>
            <p14:sldId id="397"/>
            <p14:sldId id="2928"/>
            <p14:sldId id="2929"/>
            <p14:sldId id="361"/>
            <p14:sldId id="362"/>
            <p14:sldId id="363"/>
            <p14:sldId id="638"/>
            <p14:sldId id="385"/>
            <p14:sldId id="2934"/>
            <p14:sldId id="2935"/>
          </p14:sldIdLst>
        </p14:section>
        <p14:section name="Line Charts" id="{457A0F35-84C7-450B-823D-B4E799C064C2}">
          <p14:sldIdLst>
            <p14:sldId id="1312"/>
            <p14:sldId id="2926"/>
            <p14:sldId id="322"/>
            <p14:sldId id="394"/>
            <p14:sldId id="395"/>
            <p14:sldId id="372"/>
          </p14:sldIdLst>
        </p14:section>
        <p14:section name="Other Charts" id="{5ABDEA40-CE1B-46DF-BD09-6794340CB494}">
          <p14:sldIdLst>
            <p14:sldId id="257"/>
            <p14:sldId id="389"/>
            <p14:sldId id="331"/>
            <p14:sldId id="2936"/>
            <p14:sldId id="2938"/>
            <p14:sldId id="2937"/>
            <p14:sldId id="393"/>
            <p14:sldId id="2985"/>
            <p14:sldId id="275"/>
            <p14:sldId id="2970"/>
            <p14:sldId id="11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250" y="21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9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0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1.xlsx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2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4.xlsx"/></Relationships>
</file>

<file path=ppt/charts/_rels/chart1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5.xlsx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6.xlsx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7.xlsx"/></Relationships>
</file>

<file path=ppt/charts/_rels/chart1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8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9.xlsx"/></Relationships>
</file>

<file path=ppt/charts/_rels/chart2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0.xlsx"/></Relationships>
</file>

<file path=ppt/charts/_rels/chart2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1.xlsx"/></Relationships>
</file>

<file path=ppt/charts/_rels/chart2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2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3.xlsx"/></Relationships>
</file>

<file path=ppt/charts/_rels/chart2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4.xlsx"/></Relationships>
</file>

<file path=ppt/charts/_rels/chart2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5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6.xlsx"/></Relationships>
</file>

<file path=ppt/charts/_rels/chart2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7.xlsx"/></Relationships>
</file>

<file path=ppt/charts/_rels/chart2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8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9.xlsx"/></Relationships>
</file>

<file path=ppt/charts/_rels/chart3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0.xlsx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Worksheet31.xlsx"/></Relationships>
</file>

<file path=ppt/charts/_rels/chart3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2.xlsx"/></Relationships>
</file>

<file path=ppt/charts/_rels/chart3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3.xlsx"/></Relationships>
</file>

<file path=ppt/charts/_rels/chart3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4.xlsx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openxmlformats.org/officeDocument/2006/relationships/image" Target="../media/image10.jpeg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0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39.xlsx"/><Relationship Id="rId1" Type="http://schemas.openxmlformats.org/officeDocument/2006/relationships/themeOverride" Target="../theme/themeOverride2.xml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0.xlsx"/></Relationships>
</file>

<file path=ppt/charts/_rels/chart4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1.xlsx"/></Relationships>
</file>

<file path=ppt/charts/_rels/chart4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2.xlsx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4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4.xlsx"/></Relationships>
</file>

<file path=ppt/charts/_rels/chart4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5.xlsx"/></Relationships>
</file>

<file path=ppt/charts/_rels/chart4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6.xlsx"/></Relationships>
</file>

<file path=ppt/charts/_rels/chart4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7.xlsx"/></Relationships>
</file>

<file path=ppt/charts/_rels/chart4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8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5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9.xlsx"/></Relationships>
</file>

<file path=ppt/charts/_rels/chart5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0.xlsx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Worksheet51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8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15070582393416"/>
          <c:y val="6.7650918635170615E-2"/>
          <c:w val="0.63449155848762162"/>
          <c:h val="0.885893874114795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/>
            <a:scene3d>
              <a:camera prst="orthographicFront"/>
              <a:lightRig rig="threePt" dir="t"/>
            </a:scene3d>
            <a:sp3d>
              <a:bevelT w="139700" prst="cross"/>
            </a:sp3d>
          </c:spPr>
          <c:dPt>
            <c:idx val="0"/>
            <c:bubble3D val="0"/>
            <c:spPr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1-61CE-4EF8-AEAD-94D0E8D6A0FD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3-61CE-4EF8-AEAD-94D0E8D6A0FD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5-61CE-4EF8-AEAD-94D0E8D6A0FD}"/>
              </c:ext>
            </c:extLst>
          </c:dPt>
          <c:dPt>
            <c:idx val="3"/>
            <c:bubble3D val="0"/>
            <c:spPr>
              <a:gradFill flip="none" rotWithShape="1">
                <a:gsLst>
                  <a:gs pos="0">
                    <a:srgbClr val="1F497D">
                      <a:lumMod val="60000"/>
                      <a:lumOff val="40000"/>
                      <a:shade val="30000"/>
                      <a:satMod val="115000"/>
                    </a:srgbClr>
                  </a:gs>
                  <a:gs pos="50000">
                    <a:srgbClr val="1F497D">
                      <a:lumMod val="60000"/>
                      <a:lumOff val="40000"/>
                      <a:shade val="67500"/>
                      <a:satMod val="115000"/>
                    </a:srgbClr>
                  </a:gs>
                  <a:gs pos="100000">
                    <a:srgbClr val="1F497D">
                      <a:lumMod val="60000"/>
                      <a:lumOff val="40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/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7-61CE-4EF8-AEAD-94D0E8D6A0FD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61CE-4EF8-AEAD-94D0E8D6A0FD}"/>
                </c:ext>
              </c:extLst>
            </c:dLbl>
            <c:dLbl>
              <c:idx val="2"/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61CE-4EF8-AEAD-94D0E8D6A0FD}"/>
                </c:ext>
              </c:extLst>
            </c:dLbl>
            <c:dLbl>
              <c:idx val="3"/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61CE-4EF8-AEAD-94D0E8D6A0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1CE-4EF8-AEAD-94D0E8D6A0F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layout>
        <c:manualLayout>
          <c:xMode val="edge"/>
          <c:yMode val="edge"/>
          <c:x val="0.16046960346173"/>
          <c:y val="3.382922421582555E-2"/>
          <c:w val="0.79"/>
          <c:h val="8.0924744320753333E-2"/>
        </c:manualLayout>
      </c:layout>
      <c:overlay val="0"/>
    </c:legend>
    <c:plotVisOnly val="1"/>
    <c:dispBlanksAs val="zero"/>
    <c:showDLblsOverMax val="0"/>
  </c:chart>
  <c:spPr>
    <a:scene3d>
      <a:camera prst="orthographicFront"/>
      <a:lightRig rig="threePt" dir="t"/>
    </a:scene3d>
    <a:sp3d>
      <a:bevelT w="139700" prst="cross"/>
    </a:sp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6.3231791338582713E-2"/>
          <c:y val="6.5159574468085096E-2"/>
          <c:w val="0.60208333333333364"/>
          <c:h val="0.76861702127659792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</c:spPr>
            <c:extLst>
              <c:ext xmlns:c16="http://schemas.microsoft.com/office/drawing/2014/chart" uri="{C3380CC4-5D6E-409C-BE32-E72D297353CC}">
                <c16:uniqueId val="{00000001-E74E-47A3-A6D6-D78618AACEC1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chemeClr val="accent5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5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5">
                      <a:lumMod val="7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c:spPr>
            <c:extLst>
              <c:ext xmlns:c16="http://schemas.microsoft.com/office/drawing/2014/chart" uri="{C3380CC4-5D6E-409C-BE32-E72D297353CC}">
                <c16:uniqueId val="{00000003-E74E-47A3-A6D6-D78618AACEC1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tx2">
                      <a:lumMod val="60000"/>
                      <a:lumOff val="40000"/>
                      <a:shade val="30000"/>
                      <a:satMod val="115000"/>
                    </a:schemeClr>
                  </a:gs>
                  <a:gs pos="50000">
                    <a:schemeClr val="tx2">
                      <a:lumMod val="60000"/>
                      <a:lumOff val="40000"/>
                      <a:shade val="67500"/>
                      <a:satMod val="115000"/>
                    </a:schemeClr>
                  </a:gs>
                  <a:gs pos="100000">
                    <a:schemeClr val="tx2">
                      <a:lumMod val="60000"/>
                      <a:lumOff val="4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c:spPr>
            <c:extLst>
              <c:ext xmlns:c16="http://schemas.microsoft.com/office/drawing/2014/chart" uri="{C3380CC4-5D6E-409C-BE32-E72D297353CC}">
                <c16:uniqueId val="{00000005-E74E-47A3-A6D6-D78618AACEC1}"/>
              </c:ext>
            </c:extLst>
          </c:dPt>
          <c:dPt>
            <c:idx val="3"/>
            <c:bubble3D val="0"/>
            <c:spPr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</c:spPr>
            <c:extLst>
              <c:ext xmlns:c16="http://schemas.microsoft.com/office/drawing/2014/chart" uri="{C3380CC4-5D6E-409C-BE32-E72D297353CC}">
                <c16:uniqueId val="{00000007-E74E-47A3-A6D6-D78618AACEC1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2800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E74E-47A3-A6D6-D78618AACEC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74E-47A3-A6D6-D78618AACEC1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87"/>
        <c:holeSize val="50"/>
      </c:doughnutChart>
    </c:plotArea>
    <c:legend>
      <c:legendPos val="r"/>
      <c:layout>
        <c:manualLayout>
          <c:xMode val="edge"/>
          <c:yMode val="edge"/>
          <c:x val="1.4635826771653387E-3"/>
          <c:y val="0.9095191824426182"/>
          <c:w val="0.97353641732283469"/>
          <c:h val="9.0480817557379814E-2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781749781277281"/>
          <c:y val="3.4665142663618656E-2"/>
          <c:w val="0.70214295713035868"/>
          <c:h val="0.8493664803996274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203200" dir="13500000" sy="23000" kx="1200000" algn="br" rotWithShape="0">
                <a:prstClr val="black">
                  <a:alpha val="20000"/>
                </a:prstClr>
              </a:outerShdw>
            </a:effectLst>
          </c:spPr>
          <c:explosion val="10"/>
          <c:dPt>
            <c:idx val="0"/>
            <c:bubble3D val="0"/>
            <c:explosion val="14"/>
            <c:spPr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effectLst>
                <a:outerShdw blurRad="203200" dir="13500000" sy="23000" kx="1200000" algn="b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940-4BDF-918E-4A1ED1937702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effectLst>
                <a:outerShdw blurRad="203200" dir="13500000" sy="23000" kx="1200000" algn="b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940-4BDF-918E-4A1ED1937702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chemeClr val="tx2">
                      <a:lumMod val="75000"/>
                      <a:shade val="30000"/>
                      <a:satMod val="115000"/>
                    </a:schemeClr>
                  </a:gs>
                  <a:gs pos="50000">
                    <a:schemeClr val="tx2">
                      <a:lumMod val="75000"/>
                      <a:shade val="67500"/>
                      <a:satMod val="115000"/>
                    </a:schemeClr>
                  </a:gs>
                  <a:gs pos="100000">
                    <a:schemeClr val="tx2">
                      <a:lumMod val="7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effectLst>
                <a:outerShdw blurRad="203200" dir="13500000" sy="23000" kx="1200000" algn="b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940-4BDF-918E-4A1ED1937702}"/>
              </c:ext>
            </c:extLst>
          </c:dPt>
          <c:dPt>
            <c:idx val="3"/>
            <c:bubble3D val="0"/>
            <c:spPr>
              <a:gradFill flip="none" rotWithShape="1">
                <a:gsLst>
                  <a:gs pos="0">
                    <a:schemeClr val="accent6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6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6">
                      <a:lumMod val="5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effectLst>
                <a:outerShdw blurRad="203200" dir="13500000" sy="23000" kx="1200000" algn="b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6940-4BDF-918E-4A1ED1937702}"/>
              </c:ext>
            </c:extLst>
          </c:dPt>
          <c:dLbls>
            <c:dLbl>
              <c:idx val="1"/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6940-4BDF-918E-4A1ED19377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940-4BDF-918E-4A1ED19377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</c:plotArea>
    <c:legend>
      <c:legendPos val="t"/>
      <c:layout>
        <c:manualLayout>
          <c:xMode val="edge"/>
          <c:yMode val="edge"/>
          <c:x val="5.4711111111111453E-2"/>
          <c:y val="0.9176479552959107"/>
          <c:w val="0.77946666666666653"/>
          <c:h val="7.4610744221488584E-2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500000000000006E-2"/>
          <c:y val="3.5924525769506097E-2"/>
          <c:w val="0.94791666666666652"/>
          <c:h val="0.83370548496778862"/>
        </c:manualLayout>
      </c:layout>
      <c:ofPieChart>
        <c:ofPieType val="bar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3500000" scaled="1"/>
                <a:tileRect/>
              </a:gradFill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54F-4EE6-B025-0DB86C4B560B}"/>
              </c:ext>
            </c:extLst>
          </c:dPt>
          <c:dPt>
            <c:idx val="1"/>
            <c:bubble3D val="0"/>
            <c:spPr>
              <a:solidFill>
                <a:schemeClr val="tx2">
                  <a:lumMod val="75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154F-4EE6-B025-0DB86C4B560B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effectLst>
                <a:outerShdw blurRad="76200" dir="13500000" sy="23000" kx="1200000" algn="b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54F-4EE6-B025-0DB86C4B560B}"/>
              </c:ext>
            </c:extLst>
          </c:dPt>
          <c:dPt>
            <c:idx val="4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7-154F-4EE6-B025-0DB86C4B560B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54F-4EE6-B025-0DB86C4B560B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154F-4EE6-B025-0DB86C4B560B}"/>
                </c:ext>
              </c:extLst>
            </c:dLbl>
            <c:dLbl>
              <c:idx val="2"/>
              <c:layout>
                <c:manualLayout>
                  <c:x val="-7.0833333333333637E-2"/>
                  <c:y val="8.5227272727273311E-3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54F-4EE6-B025-0DB86C4B560B}"/>
                </c:ext>
              </c:extLst>
            </c:dLbl>
            <c:dLbl>
              <c:idx val="3"/>
              <c:layout>
                <c:manualLayout>
                  <c:x val="-9.1666666666667146E-2"/>
                  <c:y val="0"/>
                </c:manualLayout>
              </c:layout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4F-4EE6-B025-0DB86C4B560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/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154F-4EE6-B025-0DB86C4B560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/>
      </c:ofPieChart>
    </c:plotArea>
    <c:legend>
      <c:legendPos val="t"/>
      <c:layout>
        <c:manualLayout>
          <c:xMode val="edge"/>
          <c:yMode val="edge"/>
          <c:x val="0.109625"/>
          <c:y val="0.92115000894774512"/>
          <c:w val="0.73075000000000212"/>
          <c:h val="7.8849991052254834E-2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203200" dir="13500000" sy="2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>
                <a:rot lat="0" lon="0" rev="7200000"/>
              </a:lightRig>
            </a:scene3d>
            <a:sp3d prstMaterial="dkEdge">
              <a:bevelT w="139700" prst="cross"/>
            </a:sp3d>
          </c:spPr>
          <c:dPt>
            <c:idx val="1"/>
            <c:bubble3D val="0"/>
            <c:spPr>
              <a:solidFill>
                <a:schemeClr val="tx2">
                  <a:lumMod val="75000"/>
                </a:schemeClr>
              </a:solidFill>
              <a:effectLst>
                <a:outerShdw blurRad="203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7200000"/>
                </a:lightRig>
              </a:scene3d>
              <a:sp3d prstMaterial="dkEdge"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1-DDF9-482B-9112-0FE23F96196D}"/>
              </c:ext>
            </c:extLst>
          </c:dPt>
          <c:dPt>
            <c:idx val="2"/>
            <c:bubble3D val="0"/>
            <c:spPr>
              <a:solidFill>
                <a:schemeClr val="accent3">
                  <a:lumMod val="50000"/>
                </a:schemeClr>
              </a:solidFill>
              <a:effectLst>
                <a:outerShdw blurRad="203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7200000"/>
                </a:lightRig>
              </a:scene3d>
              <a:sp3d prstMaterial="dkEdge"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3-DDF9-482B-9112-0FE23F96196D}"/>
              </c:ext>
            </c:extLst>
          </c:dPt>
          <c:dPt>
            <c:idx val="3"/>
            <c:bubble3D val="0"/>
            <c:spPr>
              <a:solidFill>
                <a:srgbClr val="FFC000"/>
              </a:solidFill>
              <a:effectLst>
                <a:outerShdw blurRad="203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7200000"/>
                </a:lightRig>
              </a:scene3d>
              <a:sp3d prstMaterial="dkEdge"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5-DDF9-482B-9112-0FE23F96196D}"/>
              </c:ext>
            </c:extLst>
          </c:dPt>
          <c:dPt>
            <c:idx val="4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effectLst>
                <a:outerShdw blurRad="203200" dir="13500000" sy="23000" kx="1200000" algn="b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>
                  <a:rot lat="0" lon="0" rev="7200000"/>
                </a:lightRig>
              </a:scene3d>
              <a:sp3d prstMaterial="dkEdge"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7-DDF9-482B-9112-0FE23F96196D}"/>
              </c:ext>
            </c:extLst>
          </c:dPt>
          <c:dLbls>
            <c:dLbl>
              <c:idx val="1"/>
              <c:spPr/>
              <c:txPr>
                <a:bodyPr/>
                <a:lstStyle/>
                <a:p>
                  <a:pPr>
                    <a:defRPr sz="20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DDF9-482B-9112-0FE23F96196D}"/>
                </c:ext>
              </c:extLst>
            </c:dLbl>
            <c:dLbl>
              <c:idx val="2"/>
              <c:spPr/>
              <c:txPr>
                <a:bodyPr/>
                <a:lstStyle/>
                <a:p>
                  <a:pPr>
                    <a:defRPr sz="20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DDF9-482B-9112-0FE23F96196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/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1.8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DF9-482B-9112-0FE23F96196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/>
      </c:ofPieChart>
      <c:spPr>
        <a:effectLst/>
      </c:spPr>
    </c:plotArea>
    <c:legend>
      <c:legendPos val="t"/>
      <c:layout>
        <c:manualLayout>
          <c:xMode val="edge"/>
          <c:yMode val="edge"/>
          <c:x val="0.12629166666666666"/>
          <c:y val="0.919075144508673"/>
          <c:w val="0.73075000000000234"/>
          <c:h val="8.0217331937554051E-2"/>
        </c:manualLayout>
      </c:layout>
      <c:overlay val="0"/>
    </c:legend>
    <c:plotVisOnly val="1"/>
    <c:dispBlanksAs val="zero"/>
    <c:showDLblsOverMax val="0"/>
  </c:chart>
  <c:spPr>
    <a:scene3d>
      <a:camera prst="orthographicFront"/>
      <a:lightRig rig="threePt" dir="t"/>
    </a:scene3d>
    <a:sp3d prstMaterial="dkEdge"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0"/>
      <c:rotY val="0"/>
      <c:depthPercent val="60"/>
      <c:rAngAx val="0"/>
      <c:perspective val="100"/>
    </c:view3D>
    <c:floor>
      <c:thickness val="0"/>
      <c:spPr>
        <a:solidFill>
          <a:schemeClr val="lt1">
            <a:lumMod val="95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4.6458538385826774E-2"/>
          <c:y val="4.6383847900386604E-2"/>
          <c:w val="0.93635396161417328"/>
          <c:h val="0.89007352646323745"/>
        </c:manualLayout>
      </c:layout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round/>
            </a:ln>
            <a:effectLst/>
            <a:sp3d contourW="9525">
              <a:contourClr>
                <a:schemeClr val="accent1">
                  <a:lumMod val="75000"/>
                </a:schemeClr>
              </a:contourClr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Andrew</c:v>
                </c:pt>
                <c:pt idx="1">
                  <c:v>Bob</c:v>
                </c:pt>
                <c:pt idx="2">
                  <c:v>Cynthia</c:v>
                </c:pt>
                <c:pt idx="3">
                  <c:v>Daisy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40</c:v>
                </c:pt>
                <c:pt idx="2">
                  <c:v>70</c:v>
                </c:pt>
                <c:pt idx="3">
                  <c:v>90</c:v>
                </c:pt>
              </c:numCache>
            </c:numRef>
          </c:val>
          <c:shape val="cylinder"/>
          <c:extLst>
            <c:ext xmlns:c16="http://schemas.microsoft.com/office/drawing/2014/chart" uri="{C3380CC4-5D6E-409C-BE32-E72D297353CC}">
              <c16:uniqueId val="{00000000-D0FF-49E0-B325-F4CB838EF5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5"/>
        <c:shape val="box"/>
        <c:axId val="505629176"/>
        <c:axId val="505630352"/>
        <c:axId val="500416384"/>
      </c:bar3DChart>
      <c:catAx>
        <c:axId val="505629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630352"/>
        <c:crosses val="autoZero"/>
        <c:auto val="1"/>
        <c:lblAlgn val="ctr"/>
        <c:lblOffset val="100"/>
        <c:noMultiLvlLbl val="0"/>
      </c:catAx>
      <c:valAx>
        <c:axId val="5056303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05629176"/>
        <c:crosses val="autoZero"/>
        <c:crossBetween val="between"/>
      </c:valAx>
      <c:serAx>
        <c:axId val="500416384"/>
        <c:scaling>
          <c:orientation val="minMax"/>
        </c:scaling>
        <c:delete val="1"/>
        <c:axPos val="b"/>
        <c:majorTickMark val="none"/>
        <c:minorTickMark val="none"/>
        <c:tickLblPos val="nextTo"/>
        <c:crossAx val="505630352"/>
        <c:crosses val="autoZero"/>
      </c:ser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28575" cap="flat" cmpd="sng" algn="ctr">
      <a:solidFill>
        <a:schemeClr val="bg1">
          <a:lumMod val="95000"/>
        </a:schemeClr>
      </a:solidFill>
      <a:round/>
    </a:ln>
    <a:effectLst/>
  </c:spPr>
  <c:txPr>
    <a:bodyPr/>
    <a:lstStyle/>
    <a:p>
      <a:pPr>
        <a:defRPr sz="2000"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  <c:spPr>
        <a:ln>
          <a:noFill/>
        </a:ln>
      </c:spPr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prstClr val="black">
                    <a:lumMod val="75000"/>
                    <a:lumOff val="25000"/>
                  </a:prstClr>
                </a:gs>
                <a:gs pos="50000">
                  <a:prstClr val="white"/>
                </a:gs>
                <a:gs pos="100000">
                  <a:prstClr val="black">
                    <a:lumMod val="85000"/>
                    <a:lumOff val="15000"/>
                  </a:prstClr>
                </a:gs>
              </a:gsLst>
              <a:lin ang="0" scaled="1"/>
            </a:gradFill>
            <a:effectLst>
              <a:outerShdw blurRad="152400" dir="18900000" sx="106000" sy="106000" kx="-1200000" algn="b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c:spPr>
          <c:invertIfNegative val="0"/>
          <c:dLbls>
            <c:dLbl>
              <c:idx val="0"/>
              <c:layout>
                <c:manualLayout>
                  <c:x val="2.4999999999999984E-2"/>
                  <c:y val="-2.812500000000001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3F2-48B8-BA4D-BF651245AE74}"/>
                </c:ext>
              </c:extLst>
            </c:dLbl>
            <c:dLbl>
              <c:idx val="1"/>
              <c:layout>
                <c:manualLayout>
                  <c:x val="2.0833333333333559E-3"/>
                  <c:y val="-2.50000000000000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3F2-48B8-BA4D-BF651245AE74}"/>
                </c:ext>
              </c:extLst>
            </c:dLbl>
            <c:dLbl>
              <c:idx val="2"/>
              <c:layout>
                <c:manualLayout>
                  <c:x val="4.1666666666666692E-3"/>
                  <c:y val="-3.125000000000000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3F2-48B8-BA4D-BF651245AE74}"/>
                </c:ext>
              </c:extLst>
            </c:dLbl>
            <c:dLbl>
              <c:idx val="3"/>
              <c:layout>
                <c:manualLayout>
                  <c:x val="-4.1666666666666692E-3"/>
                  <c:y val="-1.87500000000000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3F2-48B8-BA4D-BF651245AE7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3F2-48B8-BA4D-BF651245AE7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780539640"/>
        <c:axId val="780534152"/>
        <c:axId val="0"/>
      </c:bar3DChart>
      <c:catAx>
        <c:axId val="78053964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0">
                <a:solidFill>
                  <a:schemeClr val="bg1"/>
                </a:solidFill>
              </a:defRPr>
            </a:pPr>
            <a:endParaRPr lang="en-US"/>
          </a:p>
        </c:txPr>
        <c:crossAx val="780534152"/>
        <c:crosses val="autoZero"/>
        <c:auto val="1"/>
        <c:lblAlgn val="ctr"/>
        <c:lblOffset val="100"/>
        <c:noMultiLvlLbl val="0"/>
      </c:catAx>
      <c:valAx>
        <c:axId val="780534152"/>
        <c:scaling>
          <c:orientation val="minMax"/>
          <c:min val="0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780539640"/>
        <c:crosses val="autoZero"/>
        <c:crossBetween val="between"/>
        <c:maj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  <c:spPr>
        <a:ln>
          <a:noFill/>
        </a:ln>
      </c:spPr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4F81BD">
                    <a:lumMod val="75000"/>
                  </a:srgbClr>
                </a:gs>
                <a:gs pos="50000">
                  <a:srgbClr val="4F81BD">
                    <a:lumMod val="40000"/>
                    <a:lumOff val="60000"/>
                  </a:srgbClr>
                </a:gs>
                <a:gs pos="100000">
                  <a:schemeClr val="tx2">
                    <a:lumMod val="50000"/>
                  </a:schemeClr>
                </a:gs>
              </a:gsLst>
              <a:lin ang="0" scaled="1"/>
            </a:gradFill>
            <a:effectLst>
              <a:outerShdw blurRad="152400" dir="18900000" sx="106000" sy="106000" kx="-1200000" algn="bl" rotWithShape="0">
                <a:prstClr val="black">
                  <a:alpha val="27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angle"/>
            </a:sp3d>
          </c:spPr>
          <c:invertIfNegative val="0"/>
          <c:dLbls>
            <c:dLbl>
              <c:idx val="0"/>
              <c:layout>
                <c:manualLayout>
                  <c:x val="2.4999999999999981E-2"/>
                  <c:y val="-2.812500000000000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BC7-4E71-B82A-34B16B8EBF64}"/>
                </c:ext>
              </c:extLst>
            </c:dLbl>
            <c:dLbl>
              <c:idx val="1"/>
              <c:layout>
                <c:manualLayout>
                  <c:x val="2.0833333333333559E-3"/>
                  <c:y val="-2.5000000000000001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C7-4E71-B82A-34B16B8EBF64}"/>
                </c:ext>
              </c:extLst>
            </c:dLbl>
            <c:dLbl>
              <c:idx val="2"/>
              <c:layout>
                <c:manualLayout>
                  <c:x val="4.1666666666666683E-3"/>
                  <c:y val="-3.1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BC7-4E71-B82A-34B16B8EBF64}"/>
                </c:ext>
              </c:extLst>
            </c:dLbl>
            <c:dLbl>
              <c:idx val="3"/>
              <c:layout>
                <c:manualLayout>
                  <c:x val="-4.1666666666666683E-3"/>
                  <c:y val="-1.8749999999999999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BC7-4E71-B82A-34B16B8EBF6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C7-4E71-B82A-34B16B8EBF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692747600"/>
        <c:axId val="692746816"/>
        <c:axId val="0"/>
      </c:bar3DChart>
      <c:catAx>
        <c:axId val="6927476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b="0" i="0">
                <a:solidFill>
                  <a:schemeClr val="bg1"/>
                </a:solidFill>
              </a:defRPr>
            </a:pPr>
            <a:endParaRPr lang="en-US"/>
          </a:p>
        </c:txPr>
        <c:crossAx val="692746816"/>
        <c:crosses val="autoZero"/>
        <c:auto val="1"/>
        <c:lblAlgn val="ctr"/>
        <c:lblOffset val="100"/>
        <c:noMultiLvlLbl val="0"/>
      </c:catAx>
      <c:valAx>
        <c:axId val="692746816"/>
        <c:scaling>
          <c:orientation val="minMax"/>
          <c:min val="0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692747600"/>
        <c:crosses val="autoZero"/>
        <c:crossBetween val="between"/>
        <c:maj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3112664041994737"/>
          <c:y val="4.3209406256650353E-2"/>
          <c:w val="0.83221194225721751"/>
          <c:h val="0.69011619493509258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effectLst>
              <a:outerShdw blurRad="165100" dist="12700" dir="16800000" sx="108000" sy="108000" kx="-1200000" algn="bl" rotWithShape="0">
                <a:prstClr val="black">
                  <a:alpha val="37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 prstMaterial="dkEdge">
              <a:bevelT w="635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Abe</c:v>
                </c:pt>
                <c:pt idx="1">
                  <c:v>Bob</c:v>
                </c:pt>
                <c:pt idx="2">
                  <c:v>Charles</c:v>
                </c:pt>
                <c:pt idx="3">
                  <c:v>Donald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45-45AD-BB3D-01BCF49A2F9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rgbClr val="FFC000"/>
            </a:solidFill>
            <a:scene3d>
              <a:camera prst="orthographicFront"/>
              <a:lightRig rig="threePt" dir="t">
                <a:rot lat="0" lon="0" rev="1200000"/>
              </a:lightRig>
            </a:scene3d>
            <a:sp3d prstMaterial="dkEdge">
              <a:bevelT w="635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Abe</c:v>
                </c:pt>
                <c:pt idx="1">
                  <c:v>Bob</c:v>
                </c:pt>
                <c:pt idx="2">
                  <c:v>Charles</c:v>
                </c:pt>
                <c:pt idx="3">
                  <c:v>Donald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A45-45AD-BB3D-01BCF49A2F9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>
                <a:rot lat="0" lon="0" rev="1200000"/>
              </a:lightRig>
            </a:scene3d>
            <a:sp3d prstMaterial="dkEdge">
              <a:bevelT w="635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Abe</c:v>
                </c:pt>
                <c:pt idx="1">
                  <c:v>Bob</c:v>
                </c:pt>
                <c:pt idx="2">
                  <c:v>Charles</c:v>
                </c:pt>
                <c:pt idx="3">
                  <c:v>Donald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A45-45AD-BB3D-01BCF49A2F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780530232"/>
        <c:axId val="780536504"/>
        <c:axId val="0"/>
      </c:bar3DChart>
      <c:catAx>
        <c:axId val="78053023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780536504"/>
        <c:crosses val="autoZero"/>
        <c:auto val="1"/>
        <c:lblAlgn val="ctr"/>
        <c:lblOffset val="100"/>
        <c:noMultiLvlLbl val="0"/>
      </c:catAx>
      <c:valAx>
        <c:axId val="7805365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805302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125"/>
          <c:y val="0.90736263034688269"/>
          <c:w val="0.70208333333333361"/>
          <c:h val="9.2637369653117724E-2"/>
        </c:manualLayout>
      </c:layout>
      <c:overlay val="0"/>
    </c:legend>
    <c:plotVisOnly val="1"/>
    <c:dispBlanksAs val="gap"/>
    <c:showDLblsOverMax val="0"/>
  </c:chart>
  <c:spPr>
    <a:noFill/>
    <a:scene3d>
      <a:camera prst="orthographicFront"/>
      <a:lightRig rig="threePt" dir="t"/>
    </a:scene3d>
    <a:sp3d>
      <a:bevelT w="139700" prst="cross"/>
    </a:sp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3112664041994737"/>
          <c:y val="4.3209406256650353E-2"/>
          <c:w val="0.83221194225721751"/>
          <c:h val="0.69011619493509258"/>
        </c:manualLayout>
      </c:layout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effectLst>
              <a:outerShdw blurRad="165100" dist="12700" dir="16800000" sx="108000" sy="108000" kx="-1200000" algn="bl" rotWithShape="0">
                <a:prstClr val="black">
                  <a:alpha val="37000"/>
                </a:prstClr>
              </a:outerShdw>
            </a:effectLst>
            <a:scene3d>
              <a:camera prst="orthographicFront"/>
              <a:lightRig rig="threePt" dir="t">
                <a:rot lat="0" lon="0" rev="1200000"/>
              </a:lightRig>
            </a:scene3d>
            <a:sp3d prstMaterial="dkEdge">
              <a:bevelT w="635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John</c:v>
                </c:pt>
                <c:pt idx="1">
                  <c:v>Abdul</c:v>
                </c:pt>
                <c:pt idx="2">
                  <c:v>Chan</c:v>
                </c:pt>
                <c:pt idx="3">
                  <c:v>Kingston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81-4727-A665-162ABECC41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rgbClr val="FFC000"/>
            </a:solidFill>
            <a:scene3d>
              <a:camera prst="orthographicFront"/>
              <a:lightRig rig="threePt" dir="t">
                <a:rot lat="0" lon="0" rev="1200000"/>
              </a:lightRig>
            </a:scene3d>
            <a:sp3d prstMaterial="dkEdge">
              <a:bevelT w="635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John</c:v>
                </c:pt>
                <c:pt idx="1">
                  <c:v>Abdul</c:v>
                </c:pt>
                <c:pt idx="2">
                  <c:v>Chan</c:v>
                </c:pt>
                <c:pt idx="3">
                  <c:v>Kingston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681-4727-A665-162ABECC419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>
                <a:rot lat="0" lon="0" rev="1200000"/>
              </a:lightRig>
            </a:scene3d>
            <a:sp3d prstMaterial="dkEdge">
              <a:bevelT w="63500" h="25400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John</c:v>
                </c:pt>
                <c:pt idx="1">
                  <c:v>Abdul</c:v>
                </c:pt>
                <c:pt idx="2">
                  <c:v>Chan</c:v>
                </c:pt>
                <c:pt idx="3">
                  <c:v>Kingston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681-4727-A665-162ABECC41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gapDepth val="95"/>
        <c:shape val="pyramid"/>
        <c:axId val="780537288"/>
        <c:axId val="780537680"/>
        <c:axId val="0"/>
      </c:bar3DChart>
      <c:catAx>
        <c:axId val="7805372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780537680"/>
        <c:crosses val="autoZero"/>
        <c:auto val="1"/>
        <c:lblAlgn val="ctr"/>
        <c:lblOffset val="100"/>
        <c:noMultiLvlLbl val="0"/>
      </c:catAx>
      <c:valAx>
        <c:axId val="780537680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780537288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spPr>
    <a:noFill/>
    <a:scene3d>
      <a:camera prst="orthographicFront"/>
      <a:lightRig rig="threePt" dir="t"/>
    </a:scene3d>
    <a:sp3d>
      <a:bevelT w="139700" prst="cross"/>
    </a:sp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gradFill flip="none" rotWithShape="1"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0" scaled="1"/>
              <a:tileRect/>
            </a:gradFill>
            <a:effectLst>
              <a:outerShdw blurRad="165100" dir="13500000" sx="110000" sy="110000" kx="1200000" algn="br" rotWithShape="0">
                <a:prstClr val="black">
                  <a:alpha val="27000"/>
                </a:prst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Abe</c:v>
                </c:pt>
                <c:pt idx="1">
                  <c:v>Bob</c:v>
                </c:pt>
                <c:pt idx="2">
                  <c:v>Charlie</c:v>
                </c:pt>
                <c:pt idx="3">
                  <c:v>David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DA-4210-9686-9B2D8E58770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>
                    <a:lumMod val="20000"/>
                    <a:lumOff val="80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0" scaled="1"/>
            </a:gradFill>
          </c:spPr>
          <c:invertIfNegative val="0"/>
          <c:cat>
            <c:strRef>
              <c:f>Sheet1!$A$2:$A$5</c:f>
              <c:strCache>
                <c:ptCount val="4"/>
                <c:pt idx="0">
                  <c:v>Abe</c:v>
                </c:pt>
                <c:pt idx="1">
                  <c:v>Bob</c:v>
                </c:pt>
                <c:pt idx="2">
                  <c:v>Charlie</c:v>
                </c:pt>
                <c:pt idx="3">
                  <c:v>David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DA-4210-9686-9B2D8E58770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gradFill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0" scaled="1"/>
            </a:gradFill>
          </c:spPr>
          <c:invertIfNegative val="0"/>
          <c:dPt>
            <c:idx val="0"/>
            <c:invertIfNegative val="0"/>
            <c:bubble3D val="0"/>
            <c:spPr>
              <a:gradFill>
                <a:gsLst>
                  <a:gs pos="0">
                    <a:schemeClr val="accent3">
                      <a:lumMod val="75000"/>
                    </a:schemeClr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1"/>
              </a:gradFill>
              <a:scene3d>
                <a:camera prst="orthographicFront"/>
                <a:lightRig rig="threePt" dir="t"/>
              </a:scene3d>
              <a:sp3d>
                <a:bevelT w="139700" h="139700" prst="divot"/>
              </a:sp3d>
            </c:spPr>
            <c:extLst>
              <c:ext xmlns:c16="http://schemas.microsoft.com/office/drawing/2014/chart" uri="{C3380CC4-5D6E-409C-BE32-E72D297353CC}">
                <c16:uniqueId val="{00000003-AADA-4210-9686-9B2D8E587700}"/>
              </c:ext>
            </c:extLst>
          </c:dPt>
          <c:dPt>
            <c:idx val="1"/>
            <c:invertIfNegative val="0"/>
            <c:bubble3D val="0"/>
            <c:spPr>
              <a:gradFill>
                <a:gsLst>
                  <a:gs pos="0">
                    <a:schemeClr val="accent3">
                      <a:lumMod val="75000"/>
                    </a:schemeClr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1"/>
              </a:gradFill>
              <a:scene3d>
                <a:camera prst="orthographicFront"/>
                <a:lightRig rig="threePt" dir="t"/>
              </a:scene3d>
              <a:sp3d>
                <a:bevelT w="139700" h="139700" prst="divot"/>
              </a:sp3d>
            </c:spPr>
            <c:extLst>
              <c:ext xmlns:c16="http://schemas.microsoft.com/office/drawing/2014/chart" uri="{C3380CC4-5D6E-409C-BE32-E72D297353CC}">
                <c16:uniqueId val="{00000005-AADA-4210-9686-9B2D8E587700}"/>
              </c:ext>
            </c:extLst>
          </c:dPt>
          <c:dPt>
            <c:idx val="2"/>
            <c:invertIfNegative val="0"/>
            <c:bubble3D val="0"/>
            <c:spPr>
              <a:gradFill>
                <a:gsLst>
                  <a:gs pos="0">
                    <a:schemeClr val="accent3">
                      <a:lumMod val="75000"/>
                    </a:schemeClr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1"/>
              </a:gradFill>
              <a:scene3d>
                <a:camera prst="orthographicFront"/>
                <a:lightRig rig="threePt" dir="t"/>
              </a:scene3d>
              <a:sp3d>
                <a:bevelT w="139700" h="139700" prst="divot"/>
              </a:sp3d>
            </c:spPr>
            <c:extLst>
              <c:ext xmlns:c16="http://schemas.microsoft.com/office/drawing/2014/chart" uri="{C3380CC4-5D6E-409C-BE32-E72D297353CC}">
                <c16:uniqueId val="{00000007-AADA-4210-9686-9B2D8E587700}"/>
              </c:ext>
            </c:extLst>
          </c:dPt>
          <c:dPt>
            <c:idx val="3"/>
            <c:invertIfNegative val="0"/>
            <c:bubble3D val="0"/>
            <c:spPr>
              <a:gradFill>
                <a:gsLst>
                  <a:gs pos="0">
                    <a:schemeClr val="accent3">
                      <a:lumMod val="75000"/>
                    </a:schemeClr>
                  </a:gs>
                  <a:gs pos="5000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50000"/>
                    </a:schemeClr>
                  </a:gs>
                </a:gsLst>
                <a:lin ang="0" scaled="1"/>
              </a:gradFill>
              <a:scene3d>
                <a:camera prst="orthographicFront"/>
                <a:lightRig rig="threePt" dir="t"/>
              </a:scene3d>
              <a:sp3d>
                <a:bevelT w="139700" h="139700" prst="divot"/>
              </a:sp3d>
            </c:spPr>
            <c:extLst>
              <c:ext xmlns:c16="http://schemas.microsoft.com/office/drawing/2014/chart" uri="{C3380CC4-5D6E-409C-BE32-E72D297353CC}">
                <c16:uniqueId val="{00000009-AADA-4210-9686-9B2D8E587700}"/>
              </c:ext>
            </c:extLst>
          </c:dPt>
          <c:cat>
            <c:strRef>
              <c:f>Sheet1!$A$2:$A$5</c:f>
              <c:strCache>
                <c:ptCount val="4"/>
                <c:pt idx="0">
                  <c:v>Abe</c:v>
                </c:pt>
                <c:pt idx="1">
                  <c:v>Bob</c:v>
                </c:pt>
                <c:pt idx="2">
                  <c:v>Charlie</c:v>
                </c:pt>
                <c:pt idx="3">
                  <c:v>David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AADA-4210-9686-9B2D8E5877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422025728"/>
        <c:axId val="422028472"/>
        <c:axId val="0"/>
      </c:bar3DChart>
      <c:catAx>
        <c:axId val="422025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22028472"/>
        <c:crosses val="autoZero"/>
        <c:auto val="1"/>
        <c:lblAlgn val="ctr"/>
        <c:lblOffset val="100"/>
        <c:noMultiLvlLbl val="0"/>
      </c:catAx>
      <c:valAx>
        <c:axId val="42202847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22025728"/>
        <c:crosses val="autoZero"/>
        <c:crossBetween val="between"/>
      </c:valAx>
    </c:plotArea>
    <c:legend>
      <c:legendPos val="t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15070582393416"/>
          <c:y val="6.7650918635170601E-2"/>
          <c:w val="0.63449155848762162"/>
          <c:h val="0.88589387411479503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cene3d>
              <a:camera prst="orthographicFront"/>
              <a:lightRig rig="threePt" dir="t">
                <a:rot lat="0" lon="0" rev="1200000"/>
              </a:lightRig>
            </a:scene3d>
            <a:sp3d prstMaterial="dkEdge">
              <a:bevelT w="63500" h="25400" prst="cross"/>
            </a:sp3d>
          </c:spPr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82-4702-9B8D-FF4CE7B97F6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b"/>
      <c:layout>
        <c:manualLayout>
          <c:xMode val="edge"/>
          <c:yMode val="edge"/>
          <c:x val="0.10439809888628789"/>
          <c:y val="0.92128258574209598"/>
          <c:w val="0.79120380222742426"/>
          <c:h val="7.136767235226768E-2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0"/>
      <c:rotY val="4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197827354914002"/>
          <c:y val="4.6835875984251957E-2"/>
          <c:w val="0.87802172984190929"/>
          <c:h val="0.73544685039370394"/>
        </c:manualLayout>
      </c:layout>
      <c:bar3D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prstMaterial="dkEdge">
              <a:bevelT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Abe</c:v>
                </c:pt>
                <c:pt idx="1">
                  <c:v>Bob</c:v>
                </c:pt>
                <c:pt idx="2">
                  <c:v>Cia</c:v>
                </c:pt>
                <c:pt idx="3">
                  <c:v>Dan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FA-4B34-B758-4C664595C2B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rgbClr val="FFC000"/>
            </a:solidFill>
            <a:scene3d>
              <a:camera prst="orthographicFront"/>
              <a:lightRig rig="threePt" dir="t"/>
            </a:scene3d>
            <a:sp3d prstMaterial="dkEdge">
              <a:bevelT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Abe</c:v>
                </c:pt>
                <c:pt idx="1">
                  <c:v>Bob</c:v>
                </c:pt>
                <c:pt idx="2">
                  <c:v>Cia</c:v>
                </c:pt>
                <c:pt idx="3">
                  <c:v>Dan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0FA-4B34-B758-4C664595C2B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 prstMaterial="dkEdge">
              <a:bevelT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Abe</c:v>
                </c:pt>
                <c:pt idx="1">
                  <c:v>Bob</c:v>
                </c:pt>
                <c:pt idx="2">
                  <c:v>Cia</c:v>
                </c:pt>
                <c:pt idx="3">
                  <c:v>Dan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0FA-4B34-B758-4C664595C2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780538856"/>
        <c:axId val="780532976"/>
        <c:axId val="0"/>
      </c:bar3DChart>
      <c:catAx>
        <c:axId val="78053885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780532976"/>
        <c:crosses val="autoZero"/>
        <c:auto val="1"/>
        <c:lblAlgn val="ctr"/>
        <c:lblOffset val="100"/>
        <c:noMultiLvlLbl val="0"/>
      </c:catAx>
      <c:valAx>
        <c:axId val="780532976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crossAx val="780538856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30"/>
      <c:rotY val="5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0519963910761169"/>
          <c:y val="5.1241924086412267E-2"/>
          <c:w val="0.85813894356955622"/>
          <c:h val="0.71910811629315896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 prstMaterial="dkEdge">
              <a:bevelT w="139700" prst="cross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B6-4820-86BF-458E36C261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scene3d>
              <a:camera prst="orthographicFront"/>
              <a:lightRig rig="threePt" dir="t"/>
            </a:scene3d>
            <a:sp3d prstMaterial="dkEdge">
              <a:bevelT w="139700" prst="cross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B6-4820-86BF-458E36C2619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scene3d>
              <a:camera prst="orthographicFront"/>
              <a:lightRig rig="threePt" dir="t"/>
            </a:scene3d>
            <a:sp3d prstMaterial="dkEdge">
              <a:bevelT w="139700" prst="cross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B6-4820-86BF-458E36C261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65920800"/>
        <c:axId val="465905904"/>
        <c:axId val="0"/>
      </c:bar3DChart>
      <c:catAx>
        <c:axId val="465920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65905904"/>
        <c:crosses val="autoZero"/>
        <c:auto val="1"/>
        <c:lblAlgn val="ctr"/>
        <c:lblOffset val="100"/>
        <c:noMultiLvlLbl val="0"/>
      </c:catAx>
      <c:valAx>
        <c:axId val="4659059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6592080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5.9171916010498732E-2"/>
          <c:y val="0.9240096910963056"/>
          <c:w val="0.81166141732283759"/>
          <c:h val="6.9579970472440952E-2"/>
        </c:manualLayout>
      </c:layout>
      <c:overlay val="0"/>
    </c:legend>
    <c:plotVisOnly val="1"/>
    <c:dispBlanksAs val="gap"/>
    <c:showDLblsOverMax val="0"/>
  </c:chart>
  <c:spPr>
    <a:effectLst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c:spPr>
            <c:extLst>
              <c:ext xmlns:c16="http://schemas.microsoft.com/office/drawing/2014/chart" uri="{C3380CC4-5D6E-409C-BE32-E72D297353CC}">
                <c16:uniqueId val="{00000001-2E53-491B-9E4D-3BA55377136F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E53-491B-9E4D-3BA5537713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c:spPr>
            <c:extLst>
              <c:ext xmlns:c16="http://schemas.microsoft.com/office/drawing/2014/chart" uri="{C3380CC4-5D6E-409C-BE32-E72D297353CC}">
                <c16:uniqueId val="{00000004-2E53-491B-9E4D-3BA55377136F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E53-491B-9E4D-3BA55377136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E53-491B-9E4D-3BA55377136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644844008"/>
        <c:axId val="644850280"/>
      </c:barChart>
      <c:catAx>
        <c:axId val="644844008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44850280"/>
        <c:crosses val="autoZero"/>
        <c:auto val="1"/>
        <c:lblAlgn val="ctr"/>
        <c:lblOffset val="100"/>
        <c:noMultiLvlLbl val="0"/>
      </c:catAx>
      <c:valAx>
        <c:axId val="6448502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448440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c:spPr>
            <c:extLst>
              <c:ext xmlns:c16="http://schemas.microsoft.com/office/drawing/2014/chart" uri="{C3380CC4-5D6E-409C-BE32-E72D297353CC}">
                <c16:uniqueId val="{00000001-4521-4192-B850-8853508DFE46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521-4192-B850-8853508DFE4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c:spPr>
            <c:extLst>
              <c:ext xmlns:c16="http://schemas.microsoft.com/office/drawing/2014/chart" uri="{C3380CC4-5D6E-409C-BE32-E72D297353CC}">
                <c16:uniqueId val="{00000004-4521-4192-B850-8853508DFE46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4521-4192-B850-8853508DFE4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521-4192-B850-8853508DFE46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694049720"/>
        <c:axId val="694057560"/>
      </c:barChart>
      <c:catAx>
        <c:axId val="694049720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94057560"/>
        <c:crosses val="autoZero"/>
        <c:auto val="1"/>
        <c:lblAlgn val="ctr"/>
        <c:lblOffset val="100"/>
        <c:noMultiLvlLbl val="0"/>
      </c:catAx>
      <c:valAx>
        <c:axId val="69405756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4049720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c:spPr>
          <c:invertIfNegative val="0"/>
          <c:dPt>
            <c:idx val="0"/>
            <c:invertIfNegative val="0"/>
            <c:bubble3D val="0"/>
            <c:spPr>
              <a:solidFill>
                <a:srgbClr val="FFC000"/>
              </a:solidFill>
              <a:ln w="9525" cap="flat" cmpd="sng" algn="ctr">
                <a:noFill/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c:spPr>
            <c:extLst>
              <c:ext xmlns:c16="http://schemas.microsoft.com/office/drawing/2014/chart" uri="{C3380CC4-5D6E-409C-BE32-E72D297353CC}">
                <c16:uniqueId val="{00000001-963E-4143-8C5D-D1B6FF4543A5}"/>
              </c:ext>
            </c:extLst>
          </c:dPt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63E-4143-8C5D-D1B6FF4543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63E-4143-8C5D-D1B6FF4543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16200000" scaled="0"/>
            </a:gradFill>
            <a:ln w="9525" cap="flat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63E-4143-8C5D-D1B6FF4543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694050112"/>
        <c:axId val="694048152"/>
      </c:barChart>
      <c:catAx>
        <c:axId val="694050112"/>
        <c:scaling>
          <c:orientation val="minMax"/>
        </c:scaling>
        <c:delete val="1"/>
        <c:axPos val="b"/>
        <c:numFmt formatCode="General" sourceLinked="0"/>
        <c:majorTickMark val="none"/>
        <c:minorTickMark val="none"/>
        <c:tickLblPos val="nextTo"/>
        <c:crossAx val="694048152"/>
        <c:crosses val="autoZero"/>
        <c:auto val="1"/>
        <c:lblAlgn val="ctr"/>
        <c:lblOffset val="100"/>
        <c:noMultiLvlLbl val="0"/>
      </c:catAx>
      <c:valAx>
        <c:axId val="69404815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4050112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January</c:v>
                </c:pt>
              </c:strCache>
            </c:strRef>
          </c:tx>
          <c:spPr>
            <a:gradFill flip="none" rotWithShape="1"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0" scaled="1"/>
              <a:tileRect/>
            </a:gradFill>
            <a:effectLst>
              <a:outerShdw blurRad="139700" dir="13500000" sx="103000" sy="103000" kx="1200000" algn="br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  <c:pt idx="3">
                  <c:v>Product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hape val="coneToMax"/>
          <c:extLst>
            <c:ext xmlns:c16="http://schemas.microsoft.com/office/drawing/2014/chart" uri="{C3380CC4-5D6E-409C-BE32-E72D297353CC}">
              <c16:uniqueId val="{00000000-F3FC-47B7-B91E-0B0300144C7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February</c:v>
                </c:pt>
              </c:strCache>
            </c:strRef>
          </c:tx>
          <c:spPr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0" scaled="1"/>
            </a:gradFill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b="1" i="0">
                    <a:solidFill>
                      <a:srgbClr val="0070C0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  <c:pt idx="3">
                  <c:v>Product 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hape val="coneToMax"/>
          <c:extLst>
            <c:ext xmlns:c16="http://schemas.microsoft.com/office/drawing/2014/chart" uri="{C3380CC4-5D6E-409C-BE32-E72D297353CC}">
              <c16:uniqueId val="{00000001-F3FC-47B7-B91E-0B0300144C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644850672"/>
        <c:axId val="644847928"/>
        <c:axId val="0"/>
      </c:bar3DChart>
      <c:catAx>
        <c:axId val="64485067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44847928"/>
        <c:crosses val="autoZero"/>
        <c:auto val="1"/>
        <c:lblAlgn val="ctr"/>
        <c:lblOffset val="100"/>
        <c:noMultiLvlLbl val="0"/>
      </c:catAx>
      <c:valAx>
        <c:axId val="64484792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44850672"/>
        <c:crosses val="autoZero"/>
        <c:crossBetween val="between"/>
        <c:maj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rgbClr val="4F81BD">
                    <a:lumMod val="75000"/>
                  </a:srgbClr>
                </a:gs>
                <a:gs pos="50000">
                  <a:srgbClr val="4F81BD">
                    <a:lumMod val="40000"/>
                    <a:lumOff val="60000"/>
                  </a:srgbClr>
                </a:gs>
                <a:gs pos="100000">
                  <a:srgbClr val="1F497D">
                    <a:lumMod val="50000"/>
                  </a:srgbClr>
                </a:gs>
              </a:gsLst>
              <a:lin ang="0" scaled="1"/>
            </a:gradFill>
            <a:effectLst>
              <a:outerShdw blurRad="101600" dir="13500000" sx="103000" sy="103000" kx="1200000" algn="br" rotWithShape="0">
                <a:prstClr val="black">
                  <a:alpha val="2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</c:v>
                </c:pt>
                <c:pt idx="1">
                  <c:v>24</c:v>
                </c:pt>
                <c:pt idx="2">
                  <c:v>46</c:v>
                </c:pt>
                <c:pt idx="3">
                  <c:v>47</c:v>
                </c:pt>
                <c:pt idx="4">
                  <c:v>58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00-4C32-A92F-F5C684BBD89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>
              <a:gsLst>
                <a:gs pos="0">
                  <a:srgbClr val="C0504D">
                    <a:lumMod val="75000"/>
                  </a:srgbClr>
                </a:gs>
                <a:gs pos="50000">
                  <a:srgbClr val="C0504D">
                    <a:lumMod val="40000"/>
                    <a:lumOff val="60000"/>
                  </a:srgbClr>
                </a:gs>
                <a:gs pos="100000">
                  <a:schemeClr val="accent2">
                    <a:lumMod val="50000"/>
                  </a:schemeClr>
                </a:gs>
              </a:gsLst>
              <a:lin ang="0" scaled="1"/>
            </a:gradFill>
            <a:scene3d>
              <a:camera prst="orthographicFront"/>
              <a:lightRig rig="threePt" dir="t"/>
            </a:scene3d>
            <a:sp3d>
              <a:bevelT w="139700" prst="cross"/>
            </a:sp3d>
          </c:spPr>
          <c:invertIfNegative val="0"/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</c:v>
                </c:pt>
                <c:pt idx="1">
                  <c:v>29</c:v>
                </c:pt>
                <c:pt idx="2">
                  <c:v>53</c:v>
                </c:pt>
                <c:pt idx="3">
                  <c:v>58</c:v>
                </c:pt>
                <c:pt idx="4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00-4C32-A92F-F5C684BBD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644845576"/>
        <c:axId val="644848320"/>
        <c:axId val="0"/>
      </c:bar3DChart>
      <c:catAx>
        <c:axId val="6448455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44848320"/>
        <c:crosses val="autoZero"/>
        <c:auto val="1"/>
        <c:lblAlgn val="ctr"/>
        <c:lblOffset val="100"/>
        <c:noMultiLvlLbl val="0"/>
      </c:catAx>
      <c:valAx>
        <c:axId val="6448483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4484557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0"/>
    <c:view3D>
      <c:rotX val="15"/>
      <c:rotY val="20"/>
      <c:depthPercent val="10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Ram</c:v>
                </c:pt>
                <c:pt idx="1">
                  <c:v>Gani</c:v>
                </c:pt>
                <c:pt idx="2">
                  <c:v>Chloe</c:v>
                </c:pt>
                <c:pt idx="3">
                  <c:v>Zian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32-461A-A410-F738F8ED10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Ram</c:v>
                </c:pt>
                <c:pt idx="1">
                  <c:v>Gani</c:v>
                </c:pt>
                <c:pt idx="2">
                  <c:v>Chloe</c:v>
                </c:pt>
                <c:pt idx="3">
                  <c:v>Zian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32-461A-A410-F738F8ED10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Ram</c:v>
                </c:pt>
                <c:pt idx="1">
                  <c:v>Gani</c:v>
                </c:pt>
                <c:pt idx="2">
                  <c:v>Chloe</c:v>
                </c:pt>
                <c:pt idx="3">
                  <c:v>Zian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232-461A-A410-F738F8ED10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22026512"/>
        <c:axId val="422026904"/>
        <c:axId val="0"/>
      </c:bar3DChart>
      <c:catAx>
        <c:axId val="42202651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22026904"/>
        <c:crosses val="autoZero"/>
        <c:auto val="1"/>
        <c:lblAlgn val="ctr"/>
        <c:lblOffset val="100"/>
        <c:noMultiLvlLbl val="0"/>
      </c:catAx>
      <c:valAx>
        <c:axId val="422026904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22026512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40"/>
      <c:rotY val="110"/>
      <c:depthPercent val="8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gradFill>
              <a:gsLst>
                <a:gs pos="0">
                  <a:prstClr val="white">
                    <a:lumMod val="75000"/>
                  </a:prstClr>
                </a:gs>
                <a:gs pos="59000">
                  <a:schemeClr val="bg1">
                    <a:lumMod val="85000"/>
                  </a:schemeClr>
                </a:gs>
                <a:gs pos="100000">
                  <a:prstClr val="white">
                    <a:lumMod val="85000"/>
                  </a:prstClr>
                </a:gs>
              </a:gsLst>
              <a:lin ang="5400000" scaled="1"/>
            </a:gradFill>
          </c:spPr>
          <c:invertIfNegative val="0"/>
          <c:cat>
            <c:strRef>
              <c:f>Sheet1!$A$2:$A$5</c:f>
              <c:strCache>
                <c:ptCount val="4"/>
                <c:pt idx="0">
                  <c:v>Abe</c:v>
                </c:pt>
                <c:pt idx="1">
                  <c:v>Bob</c:v>
                </c:pt>
                <c:pt idx="2">
                  <c:v>Carol</c:v>
                </c:pt>
                <c:pt idx="3">
                  <c:v>Diane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47C-499D-A7A6-5B3302E2242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gradFill>
              <a:gsLst>
                <a:gs pos="0">
                  <a:srgbClr val="D1BE6D"/>
                </a:gs>
                <a:gs pos="59000">
                  <a:srgbClr val="D1BE6D"/>
                </a:gs>
                <a:gs pos="100000">
                  <a:srgbClr val="CEC597">
                    <a:lumMod val="60000"/>
                    <a:lumOff val="40000"/>
                  </a:srgbClr>
                </a:gs>
              </a:gsLst>
              <a:lin ang="5400000" scaled="1"/>
            </a:gradFill>
          </c:spPr>
          <c:invertIfNegative val="0"/>
          <c:cat>
            <c:strRef>
              <c:f>Sheet1!$A$2:$A$5</c:f>
              <c:strCache>
                <c:ptCount val="4"/>
                <c:pt idx="0">
                  <c:v>Abe</c:v>
                </c:pt>
                <c:pt idx="1">
                  <c:v>Bob</c:v>
                </c:pt>
                <c:pt idx="2">
                  <c:v>Carol</c:v>
                </c:pt>
                <c:pt idx="3">
                  <c:v>Diane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47C-499D-A7A6-5B3302E224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539176144"/>
        <c:axId val="539182416"/>
        <c:axId val="0"/>
      </c:bar3DChart>
      <c:catAx>
        <c:axId val="53917614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539182416"/>
        <c:crosses val="autoZero"/>
        <c:auto val="1"/>
        <c:lblAlgn val="ctr"/>
        <c:lblOffset val="100"/>
        <c:noMultiLvlLbl val="0"/>
      </c:catAx>
      <c:valAx>
        <c:axId val="5391824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39176144"/>
        <c:crosses val="autoZero"/>
        <c:crossBetween val="between"/>
      </c:valAx>
    </c:plotArea>
    <c:plotVisOnly val="1"/>
    <c:dispBlanksAs val="gap"/>
    <c:showDLblsOverMax val="0"/>
  </c:chart>
  <c:spPr>
    <a:scene3d>
      <a:camera prst="orthographicFront"/>
      <a:lightRig rig="threePt" dir="t"/>
    </a:scene3d>
    <a:sp3d>
      <a:bevelT h="6350"/>
    </a:sp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0"/>
    <c:view3D>
      <c:rotX val="0"/>
      <c:rotY val="50"/>
      <c:depthPercent val="10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8.1056807554228727E-2"/>
          <c:y val="0"/>
          <c:w val="0.75028543307088036"/>
          <c:h val="0.88331391379545043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Qtr1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2.7173913043478833E-2"/>
                  <c:y val="-5.7803468208092734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Calibri" pitchFamily="34" charset="0"/>
                      </a:rPr>
                      <a:t>12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0-734F-43F5-8018-404ABE6ACF5E}"/>
                </c:ext>
              </c:extLst>
            </c:dLbl>
            <c:dLbl>
              <c:idx val="1"/>
              <c:layout>
                <c:manualLayout>
                  <c:x val="2.5362318840579812E-2"/>
                  <c:y val="-2.8901734104046241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Calibri" pitchFamily="34" charset="0"/>
                      </a:rPr>
                      <a:t>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734F-43F5-8018-404ABE6ACF5E}"/>
                </c:ext>
              </c:extLst>
            </c:dLbl>
            <c:dLbl>
              <c:idx val="2"/>
              <c:layout>
                <c:manualLayout>
                  <c:x val="2.7173913043478833E-2"/>
                  <c:y val="-5.7803468208092014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Calibri" pitchFamily="34" charset="0"/>
                      </a:rPr>
                      <a:t>6.1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734F-43F5-8018-404ABE6ACF5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Product 1</c:v>
                </c:pt>
                <c:pt idx="1">
                  <c:v>Product 2</c:v>
                </c:pt>
                <c:pt idx="2">
                  <c:v>Product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12</c:v>
                </c:pt>
                <c:pt idx="1">
                  <c:v>8</c:v>
                </c:pt>
                <c:pt idx="2">
                  <c:v>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34F-43F5-8018-404ABE6ACF5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Qtr2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2.7173913043478833E-2"/>
                  <c:y val="-5.7803468208092734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Calibri" pitchFamily="34" charset="0"/>
                      </a:rPr>
                      <a:t>14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734F-43F5-8018-404ABE6ACF5E}"/>
                </c:ext>
              </c:extLst>
            </c:dLbl>
            <c:dLbl>
              <c:idx val="1"/>
              <c:layout>
                <c:manualLayout>
                  <c:x val="2.7173913043478833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Calibri" pitchFamily="34" charset="0"/>
                      </a:rPr>
                      <a:t>5.5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734F-43F5-8018-404ABE6ACF5E}"/>
                </c:ext>
              </c:extLst>
            </c:dLbl>
            <c:dLbl>
              <c:idx val="2"/>
              <c:layout>
                <c:manualLayout>
                  <c:x val="2.7173913043478833E-2"/>
                  <c:y val="8.6705202312138893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Calibri" pitchFamily="34" charset="0"/>
                      </a:rPr>
                      <a:t>6.2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734F-43F5-8018-404ABE6ACF5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Product 1</c:v>
                </c:pt>
                <c:pt idx="1">
                  <c:v>Product 2</c:v>
                </c:pt>
                <c:pt idx="2">
                  <c:v>Product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14</c:v>
                </c:pt>
                <c:pt idx="1">
                  <c:v>5.5</c:v>
                </c:pt>
                <c:pt idx="2">
                  <c:v>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734F-43F5-8018-404ABE6ACF5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Qtr3</c:v>
                </c:pt>
              </c:strCache>
            </c:strRef>
          </c:tx>
          <c:invertIfNegative val="0"/>
          <c:dLbls>
            <c:dLbl>
              <c:idx val="0"/>
              <c:layout>
                <c:manualLayout>
                  <c:x val="2.7173913043478833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Calibri" pitchFamily="34" charset="0"/>
                      </a:rPr>
                      <a:t>15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734F-43F5-8018-404ABE6ACF5E}"/>
                </c:ext>
              </c:extLst>
            </c:dLbl>
            <c:dLbl>
              <c:idx val="1"/>
              <c:layout>
                <c:manualLayout>
                  <c:x val="2.7173913043478833E-2"/>
                  <c:y val="0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Calibri" pitchFamily="34" charset="0"/>
                      </a:rPr>
                      <a:t>3.2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9-734F-43F5-8018-404ABE6ACF5E}"/>
                </c:ext>
              </c:extLst>
            </c:dLbl>
            <c:dLbl>
              <c:idx val="2"/>
              <c:layout>
                <c:manualLayout>
                  <c:x val="2.7173913043478833E-2"/>
                  <c:y val="-2.8901734104046241E-3"/>
                </c:manualLayout>
              </c:layout>
              <c:tx>
                <c:rich>
                  <a:bodyPr/>
                  <a:lstStyle/>
                  <a:p>
                    <a:r>
                      <a:rPr lang="en-US" dirty="0">
                        <a:latin typeface="Calibri" pitchFamily="34" charset="0"/>
                      </a:rPr>
                      <a:t>6.5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A-734F-43F5-8018-404ABE6ACF5E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Sheet1!$A$2:$A$4</c:f>
              <c:strCache>
                <c:ptCount val="3"/>
                <c:pt idx="0">
                  <c:v>Product 1</c:v>
                </c:pt>
                <c:pt idx="1">
                  <c:v>Product 2</c:v>
                </c:pt>
                <c:pt idx="2">
                  <c:v>Product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15</c:v>
                </c:pt>
                <c:pt idx="1">
                  <c:v>3.2</c:v>
                </c:pt>
                <c:pt idx="2">
                  <c:v>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734F-43F5-8018-404ABE6ACF5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13"/>
        <c:gapDepth val="74"/>
        <c:shape val="cylinder"/>
        <c:axId val="644855768"/>
        <c:axId val="644853416"/>
        <c:axId val="0"/>
      </c:bar3DChart>
      <c:catAx>
        <c:axId val="6448557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44853416"/>
        <c:crosses val="autoZero"/>
        <c:auto val="1"/>
        <c:lblAlgn val="ctr"/>
        <c:lblOffset val="100"/>
        <c:noMultiLvlLbl val="0"/>
      </c:catAx>
      <c:valAx>
        <c:axId val="644853416"/>
        <c:scaling>
          <c:orientation val="minMax"/>
        </c:scaling>
        <c:delete val="1"/>
        <c:axPos val="l"/>
        <c:majorGridlines/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US" dirty="0">
                    <a:latin typeface="Calibri" pitchFamily="34" charset="0"/>
                  </a:rPr>
                  <a:t>Total Sales</a:t>
                </a:r>
              </a:p>
            </c:rich>
          </c:tx>
          <c:layout>
            <c:manualLayout>
              <c:xMode val="edge"/>
              <c:yMode val="edge"/>
              <c:x val="8.0123993121550066E-2"/>
              <c:y val="0.4411466804354372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644855768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52297557913956405"/>
          <c:y val="0.15713053570615806"/>
          <c:w val="0.11363501976046113"/>
          <c:h val="0.2275016135278174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8"/>
    </mc:Choice>
    <mc:Fallback>
      <c:style val="28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415070582393416"/>
          <c:y val="6.7650918635170601E-2"/>
          <c:w val="0.63449155848762162"/>
          <c:h val="0.8858938741147951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Lbls>
            <c:dLbl>
              <c:idx val="2"/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0-5B3C-423D-A9AD-22D2DEDA7AE0}"/>
                </c:ext>
              </c:extLst>
            </c:dLbl>
            <c:dLbl>
              <c:idx val="3"/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5B3C-423D-A9AD-22D2DEDA7A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>
                    <a:solidFill>
                      <a:schemeClr val="bg1"/>
                    </a:solidFill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B3C-423D-A9AD-22D2DEDA7AE0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</c:plotArea>
    <c:legend>
      <c:legendPos val="t"/>
      <c:layout>
        <c:manualLayout>
          <c:xMode val="edge"/>
          <c:yMode val="edge"/>
          <c:x val="0.16046960346173"/>
          <c:y val="1.0423389699238501E-3"/>
          <c:w val="0.79"/>
          <c:h val="8.0924744320753264E-2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3"/>
    </mc:Choice>
    <mc:Fallback>
      <c:style val="2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202624671916153"/>
          <c:y val="6.2168138073649896E-2"/>
          <c:w val="0.83220623864324661"/>
          <c:h val="0.837139284954245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East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20.399999999999999</c:v>
                </c:pt>
                <c:pt idx="1">
                  <c:v>27.4</c:v>
                </c:pt>
                <c:pt idx="2">
                  <c:v>90</c:v>
                </c:pt>
                <c:pt idx="3">
                  <c:v>20.399999999999999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CF-43CB-8035-5A018995DEA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West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30.6</c:v>
                </c:pt>
                <c:pt idx="1">
                  <c:v>38.6</c:v>
                </c:pt>
                <c:pt idx="2">
                  <c:v>34.6</c:v>
                </c:pt>
                <c:pt idx="3">
                  <c:v>31.6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CF-43CB-8035-5A018995DEA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North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45.9</c:v>
                </c:pt>
                <c:pt idx="1">
                  <c:v>46.9</c:v>
                </c:pt>
                <c:pt idx="2">
                  <c:v>45</c:v>
                </c:pt>
                <c:pt idx="3">
                  <c:v>43.9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8CF-43CB-8035-5A018995DE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100"/>
        <c:axId val="694051288"/>
        <c:axId val="694052464"/>
      </c:barChart>
      <c:catAx>
        <c:axId val="69405128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crossAx val="694052464"/>
        <c:crosses val="autoZero"/>
        <c:auto val="1"/>
        <c:lblAlgn val="ctr"/>
        <c:lblOffset val="100"/>
        <c:noMultiLvlLbl val="0"/>
      </c:catAx>
      <c:valAx>
        <c:axId val="694052464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69405128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1911428444325814"/>
          <c:y val="0"/>
          <c:w val="0.57872058365585655"/>
          <c:h val="6.6083814413913464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>
          <a:latin typeface="Calibri" pitchFamily="34" charset="0"/>
        </a:defRPr>
      </a:pPr>
      <a:endParaRPr lang="en-US"/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0"/>
    <c:view3D>
      <c:rotX val="15"/>
      <c:rotY val="2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"/>
          <c:y val="7.4715305118110434E-2"/>
          <c:w val="1"/>
          <c:h val="0.71313877952755911"/>
        </c:manualLayout>
      </c:layout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9A-4A27-A280-85A6DF89C43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9A-4A27-A280-85A6DF89C43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59A-4A27-A280-85A6DF89C4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694061088"/>
        <c:axId val="694699936"/>
        <c:axId val="0"/>
      </c:bar3DChart>
      <c:catAx>
        <c:axId val="694061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94699936"/>
        <c:crosses val="autoZero"/>
        <c:auto val="1"/>
        <c:lblAlgn val="ctr"/>
        <c:lblOffset val="100"/>
        <c:noMultiLvlLbl val="0"/>
      </c:catAx>
      <c:valAx>
        <c:axId val="69469993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94061088"/>
        <c:crosses val="autoZero"/>
        <c:crossBetween val="between"/>
      </c:valAx>
    </c:plotArea>
    <c:legend>
      <c:legendPos val="t"/>
      <c:layout>
        <c:manualLayout>
          <c:xMode val="edge"/>
          <c:yMode val="edge"/>
          <c:x val="0.22525951443569553"/>
          <c:y val="0.11874999999999998"/>
          <c:w val="0.57448097112860896"/>
          <c:h val="8.6734990157481734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Performance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  <c:pt idx="3">
                  <c:v>Product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</c:v>
                </c:pt>
                <c:pt idx="1">
                  <c:v>44</c:v>
                </c:pt>
                <c:pt idx="2">
                  <c:v>32</c:v>
                </c:pt>
                <c:pt idx="3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C1F-4973-A9CB-BEF0994E45A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86"/>
        <c:axId val="505630744"/>
        <c:axId val="505631528"/>
      </c:barChart>
      <c:catAx>
        <c:axId val="50563074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631528"/>
        <c:crosses val="autoZero"/>
        <c:auto val="1"/>
        <c:lblAlgn val="ctr"/>
        <c:lblOffset val="100"/>
        <c:noMultiLvlLbl val="0"/>
      </c:catAx>
      <c:valAx>
        <c:axId val="505631528"/>
        <c:scaling>
          <c:orientation val="minMax"/>
        </c:scaling>
        <c:delete val="1"/>
        <c:axPos val="t"/>
        <c:numFmt formatCode="General" sourceLinked="1"/>
        <c:majorTickMark val="none"/>
        <c:minorTickMark val="none"/>
        <c:tickLblPos val="nextTo"/>
        <c:crossAx val="5056307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0"/>
      <c:rotY val="7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22102247375328085"/>
          <c:y val="2.9100529100529089E-2"/>
          <c:w val="0.70697227690288922"/>
          <c:h val="0.74159834187393248"/>
        </c:manualLayout>
      </c:layout>
      <c:bar3D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scene3d>
              <a:camera prst="orthographicFront"/>
              <a:lightRig rig="threePt" dir="t"/>
            </a:scene3d>
            <a:sp3d prstMaterial="dkEdge">
              <a:bevelT w="139700" prst="cross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56-4241-A191-91A39C3FD4D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FFC000"/>
            </a:solidFill>
            <a:scene3d>
              <a:camera prst="orthographicFront"/>
              <a:lightRig rig="threePt" dir="t"/>
            </a:scene3d>
            <a:sp3d prstMaterial="dkEdge">
              <a:bevelT w="139700" prst="cross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56-4241-A191-91A39C3FD4D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/>
            </a:scene3d>
            <a:sp3d prstMaterial="dkEdge">
              <a:bevelT w="139700" prst="cross"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A56-4241-A191-91A39C3FD4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71036432"/>
        <c:axId val="471032512"/>
        <c:axId val="0"/>
      </c:bar3DChart>
      <c:catAx>
        <c:axId val="471036432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crossAx val="471032512"/>
        <c:crosses val="autoZero"/>
        <c:auto val="1"/>
        <c:lblAlgn val="ctr"/>
        <c:lblOffset val="100"/>
        <c:noMultiLvlLbl val="0"/>
      </c:catAx>
      <c:valAx>
        <c:axId val="471032512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47103643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15917191601049871"/>
          <c:y val="0.87464962712994598"/>
          <c:w val="0.74916141732283725"/>
          <c:h val="7.5085822605507654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22102247375328085"/>
          <c:y val="3.1609195402298999E-2"/>
          <c:w val="0.67331085958005454"/>
          <c:h val="0.7538050954837574"/>
        </c:manualLayout>
      </c:layout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effectLst/>
            <a:scene3d>
              <a:camera prst="orthographicFront"/>
              <a:lightRig rig="threePt" dir="t"/>
            </a:scene3d>
            <a:sp3d prstMaterial="dkEdge">
              <a:bevelT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Ram</c:v>
                </c:pt>
                <c:pt idx="1">
                  <c:v>Giri</c:v>
                </c:pt>
                <c:pt idx="2">
                  <c:v>Chan</c:v>
                </c:pt>
                <c:pt idx="3">
                  <c:v>Dan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41-400B-87AF-93526BBF9C1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rgbClr val="FFC000"/>
            </a:solidFill>
            <a:scene3d>
              <a:camera prst="orthographicFront"/>
              <a:lightRig rig="threePt" dir="t"/>
            </a:scene3d>
            <a:sp3d prstMaterial="dkEdge">
              <a:bevelT/>
            </a:sp3d>
          </c:spPr>
          <c:invertIfNegative val="0"/>
          <c:cat>
            <c:strRef>
              <c:f>Sheet1!$A$2:$A$5</c:f>
              <c:strCache>
                <c:ptCount val="4"/>
                <c:pt idx="0">
                  <c:v>Ram</c:v>
                </c:pt>
                <c:pt idx="1">
                  <c:v>Giri</c:v>
                </c:pt>
                <c:pt idx="2">
                  <c:v>Chan</c:v>
                </c:pt>
                <c:pt idx="3">
                  <c:v>Dan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41-400B-87AF-93526BBF9C1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/>
            </a:scene3d>
            <a:sp3d prstMaterial="dkEdge"/>
          </c:spPr>
          <c:invertIfNegative val="0"/>
          <c:cat>
            <c:strRef>
              <c:f>Sheet1!$A$2:$A$5</c:f>
              <c:strCache>
                <c:ptCount val="4"/>
                <c:pt idx="0">
                  <c:v>Ram</c:v>
                </c:pt>
                <c:pt idx="1">
                  <c:v>Giri</c:v>
                </c:pt>
                <c:pt idx="2">
                  <c:v>Chan</c:v>
                </c:pt>
                <c:pt idx="3">
                  <c:v>Dan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41-400B-87AF-93526BBF9C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cylinder"/>
        <c:axId val="780538464"/>
        <c:axId val="780539248"/>
        <c:axId val="0"/>
      </c:bar3DChart>
      <c:catAx>
        <c:axId val="780538464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780539248"/>
        <c:crosses val="autoZero"/>
        <c:auto val="1"/>
        <c:lblAlgn val="ctr"/>
        <c:lblOffset val="100"/>
        <c:noMultiLvlLbl val="0"/>
      </c:catAx>
      <c:valAx>
        <c:axId val="780539248"/>
        <c:scaling>
          <c:orientation val="minMax"/>
        </c:scaling>
        <c:delete val="0"/>
        <c:axPos val="t"/>
        <c:majorGridlines/>
        <c:numFmt formatCode="General" sourceLinked="1"/>
        <c:majorTickMark val="out"/>
        <c:minorTickMark val="none"/>
        <c:tickLblPos val="nextTo"/>
        <c:crossAx val="7805384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9.8755249343833049E-2"/>
          <c:y val="0.9127835098198932"/>
          <c:w val="0.73666141732283774"/>
          <c:h val="8.7216490180106798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view3D>
      <c:rotX val="10"/>
      <c:rotY val="60"/>
      <c:rAngAx val="1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22102247375328085"/>
          <c:y val="2.8795811518324738E-2"/>
          <c:w val="0.68790469160104994"/>
          <c:h val="0.78095333305850101"/>
        </c:manualLayout>
      </c:layout>
      <c:bar3D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chemeClr val="bg2">
                <a:lumMod val="25000"/>
              </a:schemeClr>
            </a:solidFill>
            <a:effectLst/>
            <a:scene3d>
              <a:camera prst="orthographicFront"/>
              <a:lightRig rig="threePt" dir="t"/>
            </a:scene3d>
            <a:sp3d prstMaterial="dkEdge"/>
          </c:spPr>
          <c:invertIfNegative val="0"/>
          <c:cat>
            <c:strRef>
              <c:f>Sheet1!$A$2:$A$5</c:f>
              <c:strCache>
                <c:ptCount val="4"/>
                <c:pt idx="0">
                  <c:v>Kia</c:v>
                </c:pt>
                <c:pt idx="1">
                  <c:v>Joe</c:v>
                </c:pt>
                <c:pt idx="2">
                  <c:v>Karan</c:v>
                </c:pt>
                <c:pt idx="3">
                  <c:v>Xin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2B-4EEB-B63C-F938E3F58D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rgbClr val="FFC000"/>
            </a:solidFill>
            <a:scene3d>
              <a:camera prst="orthographicFront"/>
              <a:lightRig rig="threePt" dir="t"/>
            </a:scene3d>
            <a:sp3d prstMaterial="dkEdge"/>
          </c:spPr>
          <c:invertIfNegative val="0"/>
          <c:cat>
            <c:strRef>
              <c:f>Sheet1!$A$2:$A$5</c:f>
              <c:strCache>
                <c:ptCount val="4"/>
                <c:pt idx="0">
                  <c:v>Kia</c:v>
                </c:pt>
                <c:pt idx="1">
                  <c:v>Joe</c:v>
                </c:pt>
                <c:pt idx="2">
                  <c:v>Karan</c:v>
                </c:pt>
                <c:pt idx="3">
                  <c:v>Xin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2B-4EEB-B63C-F938E3F58D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solidFill>
              <a:schemeClr val="accent5">
                <a:lumMod val="75000"/>
              </a:schemeClr>
            </a:solidFill>
            <a:scene3d>
              <a:camera prst="orthographicFront"/>
              <a:lightRig rig="threePt" dir="t"/>
            </a:scene3d>
            <a:sp3d prstMaterial="dkEdge"/>
          </c:spPr>
          <c:invertIfNegative val="0"/>
          <c:cat>
            <c:strRef>
              <c:f>Sheet1!$A$2:$A$5</c:f>
              <c:strCache>
                <c:ptCount val="4"/>
                <c:pt idx="0">
                  <c:v>Kia</c:v>
                </c:pt>
                <c:pt idx="1">
                  <c:v>Joe</c:v>
                </c:pt>
                <c:pt idx="2">
                  <c:v>Karan</c:v>
                </c:pt>
                <c:pt idx="3">
                  <c:v>Xin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2B-4EEB-B63C-F938E3F58D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pyramid"/>
        <c:axId val="780542776"/>
        <c:axId val="780541208"/>
        <c:axId val="0"/>
      </c:bar3DChart>
      <c:catAx>
        <c:axId val="780542776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crossAx val="780541208"/>
        <c:crosses val="autoZero"/>
        <c:auto val="1"/>
        <c:lblAlgn val="ctr"/>
        <c:lblOffset val="100"/>
        <c:noMultiLvlLbl val="0"/>
      </c:catAx>
      <c:valAx>
        <c:axId val="780541208"/>
        <c:scaling>
          <c:orientation val="minMax"/>
        </c:scaling>
        <c:delete val="0"/>
        <c:axPos val="t"/>
        <c:majorGridlines/>
        <c:numFmt formatCode="0%" sourceLinked="1"/>
        <c:majorTickMark val="out"/>
        <c:minorTickMark val="none"/>
        <c:tickLblPos val="nextTo"/>
        <c:crossAx val="780542776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2375524934383206"/>
          <c:y val="0.9264443253493837"/>
          <c:w val="0.57416141732283565"/>
          <c:h val="7.3555674650616534E-2"/>
        </c:manualLayout>
      </c:layout>
      <c:overlay val="0"/>
    </c:legend>
    <c:plotVisOnly val="1"/>
    <c:dispBlanksAs val="gap"/>
    <c:showDLblsOverMax val="0"/>
  </c:chart>
  <c:spPr>
    <a:ln>
      <a:noFill/>
    </a:ln>
    <a:effectLst/>
    <a:scene3d>
      <a:camera prst="orthographicFront"/>
      <a:lightRig rig="threePt" dir="t"/>
    </a:scene3d>
    <a:sp3d>
      <a:bevelT/>
    </a:sp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127000" cap="rnd">
              <a:solidFill>
                <a:schemeClr val="bg2">
                  <a:lumMod val="25000"/>
                </a:schemeClr>
              </a:solidFill>
              <a:round/>
            </a:ln>
            <a:effectLst/>
          </c:spPr>
          <c:marker>
            <c:symbol val="circle"/>
            <c:size val="50"/>
            <c:spPr>
              <a:solidFill>
                <a:schemeClr val="bg1"/>
              </a:solidFill>
              <a:ln w="73025">
                <a:solidFill>
                  <a:schemeClr val="bg2">
                    <a:lumMod val="25000"/>
                  </a:schemeClr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17</c:v>
                </c:pt>
                <c:pt idx="1">
                  <c:v>34</c:v>
                </c:pt>
                <c:pt idx="2">
                  <c:v>28</c:v>
                </c:pt>
                <c:pt idx="3">
                  <c:v>38</c:v>
                </c:pt>
                <c:pt idx="4">
                  <c:v>48</c:v>
                </c:pt>
                <c:pt idx="5">
                  <c:v>37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F17-4E46-B516-623BD40F18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05644464"/>
        <c:axId val="505638976"/>
      </c:lineChart>
      <c:catAx>
        <c:axId val="50564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5638976"/>
        <c:crosses val="autoZero"/>
        <c:auto val="1"/>
        <c:lblAlgn val="ctr"/>
        <c:lblOffset val="100"/>
        <c:noMultiLvlLbl val="0"/>
      </c:catAx>
      <c:valAx>
        <c:axId val="505638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05644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357279747858507E-2"/>
          <c:y val="4.6747018464797077E-2"/>
          <c:w val="0.96920392160042812"/>
          <c:h val="0.820097524574134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ln w="19050" cap="rnd" cmpd="sng" algn="ctr">
              <a:solidFill>
                <a:schemeClr val="accent1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solidFill>
                <a:schemeClr val="bg1"/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2EA-4B17-8E75-2D05861D94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ln w="19050" cap="rnd" cmpd="sng" algn="ctr">
              <a:solidFill>
                <a:schemeClr val="accent2">
                  <a:shade val="95000"/>
                  <a:satMod val="10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2EA-4B17-8E75-2D05861D94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Product 3</c:v>
                </c:pt>
              </c:strCache>
            </c:strRef>
          </c:tx>
          <c:spPr>
            <a:ln w="19050" cap="rnd" cmpd="sng" algn="ctr">
              <a:solidFill>
                <a:schemeClr val="accent6">
                  <a:lumMod val="75000"/>
                </a:schemeClr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lt1"/>
              </a:solidFill>
              <a:ln>
                <a:noFill/>
              </a:ln>
              <a:effectLst/>
            </c:spPr>
          </c:marker>
          <c:dLbls>
            <c:spPr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accent6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2EA-4B17-8E75-2D05861D94FF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98299216"/>
        <c:axId val="698300000"/>
      </c:lineChart>
      <c:catAx>
        <c:axId val="69829921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8300000"/>
        <c:crosses val="autoZero"/>
        <c:auto val="1"/>
        <c:lblAlgn val="ctr"/>
        <c:lblOffset val="100"/>
        <c:noMultiLvlLbl val="0"/>
      </c:catAx>
      <c:valAx>
        <c:axId val="6983000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982992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noFill/>
      <a:round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Andy</c:v>
                </c:pt>
              </c:strCache>
            </c:strRef>
          </c:tx>
          <c:spPr>
            <a:ln w="31750" cap="rnd" cmpd="sng" algn="ctr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ellipse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12</c:v>
                </c:pt>
                <c:pt idx="1">
                  <c:v>35</c:v>
                </c:pt>
                <c:pt idx="2">
                  <c:v>29</c:v>
                </c:pt>
                <c:pt idx="3">
                  <c:v>27</c:v>
                </c:pt>
                <c:pt idx="4">
                  <c:v>18</c:v>
                </c:pt>
                <c:pt idx="5">
                  <c:v>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4D-4E52-9EC9-0229A7208D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Bala</c:v>
                </c:pt>
              </c:strCache>
            </c:strRef>
          </c:tx>
          <c:spPr>
            <a:ln w="31750" cap="rnd" cmpd="sng" algn="ctr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ellipse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24</c:v>
                </c:pt>
                <c:pt idx="1">
                  <c:v>15</c:v>
                </c:pt>
                <c:pt idx="2">
                  <c:v>22</c:v>
                </c:pt>
                <c:pt idx="3">
                  <c:v>14</c:v>
                </c:pt>
                <c:pt idx="4">
                  <c:v>27</c:v>
                </c:pt>
                <c:pt idx="5">
                  <c:v>34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34D-4E52-9EC9-0229A7208D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Christie</c:v>
                </c:pt>
              </c:strCache>
            </c:strRef>
          </c:tx>
          <c:spPr>
            <a:ln w="31750" cap="rnd" cmpd="sng" algn="ctr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bg1">
                  <a:lumMod val="85000"/>
                </a:schemeClr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ellipse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19</c:v>
                </c:pt>
                <c:pt idx="1">
                  <c:v>28</c:v>
                </c:pt>
                <c:pt idx="2">
                  <c:v>37</c:v>
                </c:pt>
                <c:pt idx="3">
                  <c:v>22</c:v>
                </c:pt>
                <c:pt idx="4">
                  <c:v>12</c:v>
                </c:pt>
                <c:pt idx="5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34D-4E52-9EC9-0229A7208D1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6350" cap="flat" cmpd="sng" algn="ctr">
              <a:solidFill>
                <a:schemeClr val="tx1">
                  <a:lumMod val="75000"/>
                  <a:lumOff val="25000"/>
                  <a:alpha val="69000"/>
                </a:schemeClr>
              </a:solidFill>
              <a:prstDash val="dash"/>
              <a:round/>
            </a:ln>
            <a:effectLst/>
          </c:spPr>
        </c:dropLines>
        <c:smooth val="0"/>
        <c:axId val="346439560"/>
        <c:axId val="346440344"/>
      </c:lineChart>
      <c:catAx>
        <c:axId val="346439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440344"/>
        <c:crosses val="autoZero"/>
        <c:auto val="1"/>
        <c:lblAlgn val="ctr"/>
        <c:lblOffset val="100"/>
        <c:noMultiLvlLbl val="0"/>
      </c:catAx>
      <c:valAx>
        <c:axId val="3464403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46439560"/>
        <c:crosses val="autoZero"/>
        <c:crossBetween val="between"/>
      </c:valAx>
      <c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20"/>
      <c:rotY val="0"/>
      <c:rAngAx val="0"/>
    </c:view3D>
    <c:floor>
      <c:thickness val="0"/>
      <c:spPr>
        <a:blipFill dpi="0" rotWithShape="1">
          <a:blip xmlns:r="http://schemas.openxmlformats.org/officeDocument/2006/relationships" r:embed="rId2" cstate="print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c:spPr>
    </c:floor>
    <c:sideWall>
      <c:thickness val="0"/>
    </c:sideWall>
    <c:backWall>
      <c:thickness val="0"/>
    </c:backWall>
    <c:plotArea>
      <c:layout/>
      <c:line3D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Jan</c:v>
                </c:pt>
              </c:strCache>
            </c:strRef>
          </c:tx>
          <c:spPr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c:spPr>
          <c:cat>
            <c:strRef>
              <c:f>Sheet1!$A$2:$A$5</c:f>
              <c:strCache>
                <c:ptCount val="4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  <c:pt idx="3">
                  <c:v>Product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EE1-4CEF-A309-8CF7B294AB2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Feb</c:v>
                </c:pt>
              </c:strCache>
            </c:strRef>
          </c:tx>
          <c:spPr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c:spPr>
          <c:cat>
            <c:strRef>
              <c:f>Sheet1!$A$2:$A$5</c:f>
              <c:strCache>
                <c:ptCount val="4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  <c:pt idx="3">
                  <c:v>Product 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EE1-4CEF-A309-8CF7B294AB2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Mar</c:v>
                </c:pt>
              </c:strCache>
            </c:strRef>
          </c:tx>
          <c:spPr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c:spPr>
          <c:cat>
            <c:strRef>
              <c:f>Sheet1!$A$2:$A$5</c:f>
              <c:strCache>
                <c:ptCount val="4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  <c:pt idx="3">
                  <c:v>Product 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8EE1-4CEF-A309-8CF7B294AB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2855776"/>
        <c:axId val="472866752"/>
        <c:axId val="703332240"/>
      </c:line3DChart>
      <c:catAx>
        <c:axId val="4728557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472866752"/>
        <c:crosses val="autoZero"/>
        <c:auto val="1"/>
        <c:lblAlgn val="ctr"/>
        <c:lblOffset val="100"/>
        <c:noMultiLvlLbl val="0"/>
      </c:catAx>
      <c:valAx>
        <c:axId val="4728667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72855776"/>
        <c:crosses val="autoZero"/>
        <c:crossBetween val="between"/>
      </c:valAx>
      <c:serAx>
        <c:axId val="703332240"/>
        <c:scaling>
          <c:orientation val="minMax"/>
        </c:scaling>
        <c:delete val="0"/>
        <c:axPos val="b"/>
        <c:majorTickMark val="out"/>
        <c:minorTickMark val="none"/>
        <c:tickLblPos val="nextTo"/>
        <c:crossAx val="472866752"/>
        <c:crosses val="autoZero"/>
      </c:serAx>
    </c:plotArea>
    <c:legend>
      <c:legendPos val="b"/>
      <c:layout>
        <c:manualLayout>
          <c:xMode val="edge"/>
          <c:yMode val="edge"/>
          <c:x val="0.11252395013123374"/>
          <c:y val="0.90438459477911526"/>
          <c:w val="0.67495209973753278"/>
          <c:h val="7.8619727966565398E-2"/>
        </c:manualLayout>
      </c:layout>
      <c:overlay val="0"/>
    </c:legend>
    <c:plotVisOnly val="1"/>
    <c:dispBlanksAs val="gap"/>
    <c:showDLblsOverMax val="0"/>
  </c:chart>
  <c:spPr>
    <a:scene3d>
      <a:camera prst="orthographicFront"/>
      <a:lightRig rig="threePt" dir="t"/>
    </a:scene3d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AD1-4324-BE2B-51B6B05ADDA0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89E-4414-AF64-5ECCBFF85E8C}"/>
              </c:ext>
            </c:extLst>
          </c:dPt>
          <c:dPt>
            <c:idx val="2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89E-4414-AF64-5ECCBFF85E8C}"/>
              </c:ext>
            </c:extLst>
          </c:dPt>
          <c:dPt>
            <c:idx val="3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89E-4414-AF64-5ECCBFF85E8C}"/>
              </c:ext>
            </c:extLst>
          </c:dPt>
          <c:dPt>
            <c:idx val="4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89E-4414-AF64-5ECCBFF85E8C}"/>
              </c:ext>
            </c:extLst>
          </c:dPt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A89E-4414-AF64-5ECCBFF85E8C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2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A89E-4414-AF64-5ECCBFF85E8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Aron</c:v>
                </c:pt>
                <c:pt idx="1">
                  <c:v>Bob</c:v>
                </c:pt>
                <c:pt idx="2">
                  <c:v>Chen</c:v>
                </c:pt>
                <c:pt idx="3">
                  <c:v>Dia</c:v>
                </c:pt>
                <c:pt idx="4">
                  <c:v>Esther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84</c:v>
                </c:pt>
                <c:pt idx="1">
                  <c:v>55</c:v>
                </c:pt>
                <c:pt idx="2">
                  <c:v>28</c:v>
                </c:pt>
                <c:pt idx="3">
                  <c:v>45</c:v>
                </c:pt>
                <c:pt idx="4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D1-4324-BE2B-51B6B05ADD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6.4178805774278216E-2"/>
          <c:y val="4.6747018464797077E-2"/>
          <c:w val="0.9129045275590556"/>
          <c:h val="0.67355458857116568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  <c:pt idx="3">
                  <c:v>Product 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506-4BD6-896E-76F30CF067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  <c:pt idx="3">
                  <c:v>Product D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5506-4BD6-896E-76F30CF0674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cat>
            <c:strRef>
              <c:f>Sheet1!$A$2:$A$5</c:f>
              <c:strCache>
                <c:ptCount val="4"/>
                <c:pt idx="0">
                  <c:v>Product A</c:v>
                </c:pt>
                <c:pt idx="1">
                  <c:v>Product B</c:v>
                </c:pt>
                <c:pt idx="2">
                  <c:v>Product C</c:v>
                </c:pt>
                <c:pt idx="3">
                  <c:v>Product D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5506-4BD6-896E-76F30CF067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72858128"/>
        <c:axId val="472860088"/>
      </c:lineChart>
      <c:catAx>
        <c:axId val="472858128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472860088"/>
        <c:crosses val="autoZero"/>
        <c:auto val="1"/>
        <c:lblAlgn val="ctr"/>
        <c:lblOffset val="100"/>
        <c:noMultiLvlLbl val="0"/>
      </c:catAx>
      <c:valAx>
        <c:axId val="47286008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spPr>
          <a:ln w="9525">
            <a:noFill/>
          </a:ln>
        </c:spPr>
        <c:crossAx val="472858128"/>
        <c:crosses val="autoZero"/>
        <c:crossBetween val="between"/>
      </c:valAx>
    </c:plotArea>
    <c:legend>
      <c:legendPos val="b"/>
      <c:layout>
        <c:manualLayout>
          <c:xMode val="edge"/>
          <c:yMode val="edge"/>
          <c:x val="7.4122539370078774E-2"/>
          <c:y val="0.88694916424920567"/>
          <c:w val="0.88717158792650919"/>
          <c:h val="8.6734990157480624E-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2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4"/>
    </mc:Choice>
    <mc:Fallback>
      <c:style val="34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730807086614245E-2"/>
          <c:y val="3.3205698078062819E-2"/>
          <c:w val="0.67966502624672265"/>
          <c:h val="0.7050520896426389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A</c:v>
                </c:pt>
              </c:strCache>
            </c:strRef>
          </c:tx>
          <c:spPr>
            <a:ln>
              <a:headEnd type="oval" w="med" len="med"/>
              <a:tailEnd type="triangle" w="med" len="med"/>
            </a:ln>
          </c:spPr>
          <c:marker>
            <c:symbol val="none"/>
          </c:marker>
          <c:dLbls>
            <c:dLbl>
              <c:idx val="0"/>
              <c:layout>
                <c:manualLayout>
                  <c:x val="-4.1666666666666683E-3"/>
                  <c:y val="-5.384615384615386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89F8-4F1F-9A99-F2211D980B18}"/>
                </c:ext>
              </c:extLst>
            </c:dLbl>
            <c:dLbl>
              <c:idx val="1"/>
              <c:layout>
                <c:manualLayout>
                  <c:x val="-1.0416666666666666E-2"/>
                  <c:y val="-5.12820512820512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89F8-4F1F-9A99-F2211D980B18}"/>
                </c:ext>
              </c:extLst>
            </c:dLbl>
            <c:dLbl>
              <c:idx val="2"/>
              <c:layout>
                <c:manualLayout>
                  <c:x val="-4.3749999999999997E-2"/>
                  <c:y val="-4.102564102564103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9F8-4F1F-9A99-F2211D980B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>
                    <a:solidFill>
                      <a:schemeClr val="accent1">
                        <a:lumMod val="75000"/>
                      </a:schemeClr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7</c:v>
                </c:pt>
                <c:pt idx="2">
                  <c:v>9</c:v>
                </c:pt>
                <c:pt idx="3">
                  <c:v>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9F8-4F1F-9A99-F2211D980B1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B</c:v>
                </c:pt>
              </c:strCache>
            </c:strRef>
          </c:tx>
          <c:spPr>
            <a:ln>
              <a:headEnd type="oval" w="med" len="med"/>
              <a:tailEnd type="triangle" w="med" len="med"/>
            </a:ln>
          </c:spPr>
          <c:marker>
            <c:symbol val="none"/>
          </c:marker>
          <c:dLbls>
            <c:dLbl>
              <c:idx val="2"/>
              <c:layout>
                <c:manualLayout>
                  <c:x val="-3.125E-2"/>
                  <c:y val="4.358974358974356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9F8-4F1F-9A99-F2211D980B1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>
                    <a:solidFill>
                      <a:srgbClr val="C00000"/>
                    </a:solidFill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16</c:v>
                </c:pt>
                <c:pt idx="1">
                  <c:v>12</c:v>
                </c:pt>
                <c:pt idx="2">
                  <c:v>7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89F8-4F1F-9A99-F2211D980B1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466945752"/>
        <c:axId val="466946928"/>
      </c:lineChart>
      <c:catAx>
        <c:axId val="4669457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466946928"/>
        <c:crosses val="autoZero"/>
        <c:auto val="1"/>
        <c:lblAlgn val="ctr"/>
        <c:lblOffset val="100"/>
        <c:noMultiLvlLbl val="0"/>
      </c:catAx>
      <c:valAx>
        <c:axId val="466946928"/>
        <c:scaling>
          <c:orientation val="minMax"/>
        </c:scaling>
        <c:delete val="0"/>
        <c:axPos val="l"/>
        <c:majorGridlines/>
        <c:numFmt formatCode="General" sourceLinked="1"/>
        <c:majorTickMark val="none"/>
        <c:minorTickMark val="none"/>
        <c:tickLblPos val="nextTo"/>
        <c:crossAx val="466945752"/>
        <c:crosses val="autoZero"/>
        <c:crossBetween val="between"/>
      </c:valAx>
      <c:spPr>
        <a:noFill/>
      </c:spPr>
    </c:plotArea>
    <c:legend>
      <c:legendPos val="r"/>
      <c:layout>
        <c:manualLayout>
          <c:xMode val="edge"/>
          <c:yMode val="edge"/>
          <c:x val="8.58125E-2"/>
          <c:y val="0.90933939026852462"/>
          <c:w val="0.67460416666666878"/>
          <c:h val="4.7070950808568324E-2"/>
        </c:manualLayout>
      </c:layout>
      <c:overlay val="0"/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>
        <c:manualLayout>
          <c:layoutTarget val="inner"/>
          <c:xMode val="edge"/>
          <c:yMode val="edge"/>
          <c:x val="9.5730807086614245E-2"/>
          <c:y val="4.5162373771075223E-2"/>
          <c:w val="0.81779527559055476"/>
          <c:h val="0.71662687997333663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chemeClr val="bg2">
                <a:lumMod val="10000"/>
              </a:schemeClr>
            </a:solidFill>
          </c:spPr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BC-4107-A0FF-F91258088D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2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</c:spPr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DBC-4107-A0FF-F91258088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45813904"/>
        <c:axId val="745805280"/>
      </c:areaChart>
      <c:catAx>
        <c:axId val="7458139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45805280"/>
        <c:crosses val="autoZero"/>
        <c:auto val="1"/>
        <c:lblAlgn val="ctr"/>
        <c:lblOffset val="100"/>
        <c:noMultiLvlLbl val="0"/>
      </c:catAx>
      <c:valAx>
        <c:axId val="74580528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45813904"/>
        <c:crosses val="autoZero"/>
        <c:crossBetween val="midCat"/>
      </c:valAx>
    </c:plotArea>
    <c:legend>
      <c:legendPos val="b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view3D>
      <c:rotX val="10"/>
      <c:rotY val="30"/>
      <c:rAngAx val="0"/>
      <c:perspective val="2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9.5730807086614245E-2"/>
          <c:y val="4.5162373771075223E-2"/>
          <c:w val="0.81779527559055498"/>
          <c:h val="0.71662687997333663"/>
        </c:manualLayout>
      </c:layout>
      <c:area3D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6B8537"/>
            </a:solidFill>
          </c:spPr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56-41D3-A556-C6FA39A213D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A6C36B"/>
            </a:solidFill>
          </c:spPr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56-41D3-A556-C6FA39A213D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94052464"/>
        <c:axId val="694055992"/>
        <c:axId val="0"/>
      </c:area3DChart>
      <c:catAx>
        <c:axId val="6940524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94055992"/>
        <c:crosses val="autoZero"/>
        <c:auto val="1"/>
        <c:lblAlgn val="ctr"/>
        <c:lblOffset val="100"/>
        <c:noMultiLvlLbl val="0"/>
      </c:catAx>
      <c:valAx>
        <c:axId val="6940559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9405246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3625524934383201"/>
          <c:y val="0.9055599300087489"/>
          <c:w val="0.60124475065617045"/>
          <c:h val="9.4440069991251208E-2"/>
        </c:manualLayout>
      </c:layout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Helper</c:v>
                </c:pt>
              </c:strCache>
            </c:strRef>
          </c:tx>
          <c:spPr>
            <a:pattFill prst="wdDnDiag">
              <a:fgClr>
                <a:schemeClr val="accent2">
                  <a:lumMod val="60000"/>
                  <a:lumOff val="40000"/>
                </a:schemeClr>
              </a:fgClr>
              <a:bgClr>
                <a:schemeClr val="bg1"/>
              </a:bgClr>
            </a:pattFill>
            <a:ln w="31750" cap="flat" cmpd="sng" algn="ctr">
              <a:noFill/>
              <a:rou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c:spPr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18</c:v>
                </c:pt>
                <c:pt idx="1">
                  <c:v>24</c:v>
                </c:pt>
                <c:pt idx="2">
                  <c:v>22</c:v>
                </c:pt>
                <c:pt idx="3">
                  <c:v>18</c:v>
                </c:pt>
                <c:pt idx="4">
                  <c:v>27</c:v>
                </c:pt>
                <c:pt idx="5">
                  <c:v>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4D-4E52-9EC9-0229A7208D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5138928"/>
        <c:axId val="465132264"/>
      </c:area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Bala</c:v>
                </c:pt>
              </c:strCache>
            </c:strRef>
          </c:tx>
          <c:spPr>
            <a:ln w="31750" cap="rnd" cmpd="sng" algn="ctr">
              <a:solidFill>
                <a:schemeClr val="tx1">
                  <a:lumMod val="85000"/>
                  <a:lumOff val="15000"/>
                </a:schemeClr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tx1"/>
              </a:solidFill>
              <a:ln w="25400" cap="flat" cmpd="sng" algn="ctr">
                <a:solidFill>
                  <a:schemeClr val="bg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18</c:v>
                </c:pt>
                <c:pt idx="1">
                  <c:v>24</c:v>
                </c:pt>
                <c:pt idx="2">
                  <c:v>22</c:v>
                </c:pt>
                <c:pt idx="3">
                  <c:v>18</c:v>
                </c:pt>
                <c:pt idx="4">
                  <c:v>27</c:v>
                </c:pt>
                <c:pt idx="5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34D-4E52-9EC9-0229A7208D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65138928"/>
        <c:axId val="465132264"/>
      </c:lineChart>
      <c:catAx>
        <c:axId val="465138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132264"/>
        <c:crosses val="autoZero"/>
        <c:auto val="1"/>
        <c:lblAlgn val="ctr"/>
        <c:lblOffset val="100"/>
        <c:noMultiLvlLbl val="0"/>
      </c:catAx>
      <c:valAx>
        <c:axId val="465132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6513892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autoTitleDeleted val="0"/>
    <c:plotArea>
      <c:layout/>
      <c:radarChart>
        <c:radarStyle val="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8B-48D1-99B9-8F3D644191B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68B-48D1-99B9-8F3D644191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80531408"/>
        <c:axId val="780536504"/>
      </c:radarChart>
      <c:catAx>
        <c:axId val="78053140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rgbClr val="002060"/>
                </a:solidFill>
              </a:defRPr>
            </a:pPr>
            <a:endParaRPr lang="en-US"/>
          </a:p>
        </c:txPr>
        <c:crossAx val="780536504"/>
        <c:crosses val="autoZero"/>
        <c:auto val="1"/>
        <c:lblAlgn val="ctr"/>
        <c:lblOffset val="100"/>
        <c:noMultiLvlLbl val="0"/>
      </c:catAx>
      <c:valAx>
        <c:axId val="780536504"/>
        <c:scaling>
          <c:orientation val="minMax"/>
        </c:scaling>
        <c:delete val="0"/>
        <c:axPos val="l"/>
        <c:majorGridlines>
          <c:spPr>
            <a:effectLst/>
          </c:spPr>
        </c:majorGridlines>
        <c:numFmt formatCode="General" sourceLinked="1"/>
        <c:majorTickMark val="cross"/>
        <c:minorTickMark val="none"/>
        <c:tickLblPos val="nextTo"/>
        <c:crossAx val="780531408"/>
        <c:crosses val="autoZero"/>
        <c:crossBetween val="between"/>
      </c:valAx>
      <c:spPr>
        <a:noFill/>
      </c:spPr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38100" cap="flat" cmpd="sng" algn="ctr">
              <a:solidFill>
                <a:schemeClr val="accent2">
                  <a:shade val="50000"/>
                </a:schemeClr>
              </a:solidFill>
              <a:prstDash val="solid"/>
            </a:ln>
            <a:effectLst/>
          </c:spPr>
          <c:marker>
            <c:spPr>
              <a:solidFill>
                <a:schemeClr val="accent2"/>
              </a:solidFill>
              <a:ln w="38100" cap="flat" cmpd="sng" algn="ctr">
                <a:solidFill>
                  <a:schemeClr val="accent2">
                    <a:shade val="50000"/>
                  </a:scheme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marker>
          <c:dLbls>
            <c:spPr>
              <a:noFill/>
              <a:ln>
                <a:noFill/>
              </a:ln>
              <a:effectLst/>
            </c:sp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0.7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48-400E-A6FC-81BF2B63188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780538856"/>
        <c:axId val="780530624"/>
      </c:scatterChart>
      <c:valAx>
        <c:axId val="7805388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80530624"/>
        <c:crosses val="autoZero"/>
        <c:crossBetween val="midCat"/>
      </c:valAx>
      <c:valAx>
        <c:axId val="780530624"/>
        <c:scaling>
          <c:orientation val="minMax"/>
        </c:scaling>
        <c:delete val="1"/>
        <c:axPos val="l"/>
        <c:majorGridlines/>
        <c:numFmt formatCode="General" sourceLinked="1"/>
        <c:majorTickMark val="out"/>
        <c:minorTickMark val="none"/>
        <c:tickLblPos val="nextTo"/>
        <c:crossAx val="780538856"/>
        <c:crosses val="autoZero"/>
        <c:crossBetween val="midCat"/>
      </c:valAx>
    </c:plotArea>
    <c:legend>
      <c:legendPos val="b"/>
      <c:overlay val="0"/>
    </c:legend>
    <c:plotVisOnly val="1"/>
    <c:dispBlanksAs val="gap"/>
    <c:showDLblsOverMax val="0"/>
  </c:chart>
  <c:spPr>
    <a:gradFill flip="none" rotWithShape="1">
      <a:gsLst>
        <a:gs pos="0">
          <a:prstClr val="white"/>
        </a:gs>
        <a:gs pos="50000">
          <a:prstClr val="white">
            <a:lumMod val="95000"/>
          </a:prstClr>
        </a:gs>
        <a:gs pos="100000">
          <a:schemeClr val="bg1">
            <a:lumMod val="85000"/>
          </a:schemeClr>
        </a:gs>
      </a:gsLst>
      <a:lin ang="5400000" scaled="1"/>
      <a:tileRect/>
    </a:gradFill>
    <a:effectLst>
      <a:outerShdw blurRad="76200" dir="18900000" sy="23000" kx="-1200000" algn="bl" rotWithShape="0">
        <a:prstClr val="black">
          <a:alpha val="20000"/>
        </a:prstClr>
      </a:outerShdw>
    </a:effectLst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effectLst>
              <a:outerShdw blurRad="254000" dir="18900000" sy="23000" kx="-1200000" algn="bl" rotWithShape="0">
                <a:prstClr val="black">
                  <a:alpha val="74000"/>
                </a:prstClr>
              </a:outerShdw>
            </a:effectLst>
          </c:spPr>
          <c:invertIfNegative val="0"/>
          <c:dPt>
            <c:idx val="0"/>
            <c:invertIfNegative val="0"/>
            <c:bubble3D val="1"/>
            <c:spPr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254000" dir="18900000" sy="23000" kx="-1200000" algn="bl" rotWithShape="0">
                  <a:prstClr val="black">
                    <a:alpha val="74000"/>
                  </a:prstClr>
                </a:outerShdw>
              </a:effectLst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CA12-4EE2-90E8-AD5A08F82F85}"/>
              </c:ext>
            </c:extLst>
          </c:dPt>
          <c:dPt>
            <c:idx val="2"/>
            <c:invertIfNegative val="0"/>
            <c:bubble3D val="1"/>
            <c:spPr>
              <a:solidFill>
                <a:schemeClr val="accent3">
                  <a:lumMod val="75000"/>
                </a:schemeClr>
              </a:solidFill>
              <a:effectLst>
                <a:outerShdw blurRad="254000" dir="18900000" sy="23000" kx="-1200000" algn="bl" rotWithShape="0">
                  <a:prstClr val="black">
                    <a:alpha val="74000"/>
                  </a:prstClr>
                </a:outerShdw>
              </a:effectLst>
              <a:scene3d>
                <a:camera prst="orthographicFront"/>
                <a:lightRig rig="soft" dir="t"/>
              </a:scene3d>
              <a:sp3d prstMaterial="dkEdge"/>
            </c:spPr>
            <c:extLst>
              <c:ext xmlns:c16="http://schemas.microsoft.com/office/drawing/2014/chart" uri="{C3380CC4-5D6E-409C-BE32-E72D297353CC}">
                <c16:uniqueId val="{00000003-CA12-4EE2-90E8-AD5A08F82F85}"/>
              </c:ext>
            </c:extLst>
          </c:dPt>
          <c:dLbls>
            <c:dLbl>
              <c:idx val="1"/>
              <c:layout>
                <c:manualLayout>
                  <c:x val="7.6388006448122758E-17"/>
                  <c:y val="-3.750000000000000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A12-4EE2-90E8-AD5A08F82F85}"/>
                </c:ext>
              </c:extLst>
            </c:dLbl>
            <c:dLbl>
              <c:idx val="2"/>
              <c:layout>
                <c:manualLayout>
                  <c:x val="2.0833333333333554E-3"/>
                  <c:y val="-6.2500000000000134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CA12-4EE2-90E8-AD5A08F82F85}"/>
                </c:ext>
              </c:extLst>
            </c:dLbl>
            <c:spPr>
              <a:noFill/>
              <a:ln>
                <a:noFill/>
              </a:ln>
              <a:effectLst/>
            </c:sp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Sheet1!$A$2:$A$4</c:f>
              <c:numCache>
                <c:formatCode>General</c:formatCode>
                <c:ptCount val="3"/>
                <c:pt idx="0">
                  <c:v>0.70000000000000062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5-CA12-4EE2-90E8-AD5A08F82F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599820160"/>
        <c:axId val="599820552"/>
      </c:bubbleChart>
      <c:valAx>
        <c:axId val="5998201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599820552"/>
        <c:crosses val="autoZero"/>
        <c:crossBetween val="midCat"/>
      </c:valAx>
      <c:valAx>
        <c:axId val="5998205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599820160"/>
        <c:crosses val="autoZero"/>
        <c:crossBetween val="midCat"/>
        <c:majorUnit val="1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519963910761169"/>
          <c:y val="4.3681640204810461E-2"/>
          <c:w val="0.71972736220472633"/>
          <c:h val="0.72769588227701376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effectLst>
              <a:outerShdw blurRad="2032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 prstMaterial="dkEdge">
              <a:bevelT w="139700" h="139700" prst="divot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bg2">
                  <a:lumMod val="75000"/>
                </a:schemeClr>
              </a:solidFill>
              <a:effectLst>
                <a:outerShdw blurRad="2032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soft" dir="t"/>
              </a:scene3d>
              <a:sp3d prstMaterial="dkEdge">
                <a:bevelT w="139700" h="139700" prst="divot"/>
              </a:sp3d>
            </c:spPr>
            <c:extLst>
              <c:ext xmlns:c16="http://schemas.microsoft.com/office/drawing/2014/chart" uri="{C3380CC4-5D6E-409C-BE32-E72D297353CC}">
                <c16:uniqueId val="{00000001-EE2F-44F8-8CA2-A8B0628F6241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effectLst>
                <a:outerShdw blurRad="2032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soft" dir="t"/>
              </a:scene3d>
              <a:sp3d prstMaterial="dkEdge">
                <a:bevelT w="139700" h="139700" prst="divot"/>
              </a:sp3d>
            </c:spPr>
            <c:extLst>
              <c:ext xmlns:c16="http://schemas.microsoft.com/office/drawing/2014/chart" uri="{C3380CC4-5D6E-409C-BE32-E72D297353CC}">
                <c16:uniqueId val="{00000003-EE2F-44F8-8CA2-A8B0628F6241}"/>
              </c:ext>
            </c:extLst>
          </c:dPt>
          <c:xVal>
            <c:numRef>
              <c:f>Sheet1!$A$2:$A$4</c:f>
              <c:numCache>
                <c:formatCode>General</c:formatCode>
                <c:ptCount val="3"/>
                <c:pt idx="0">
                  <c:v>0.70000000000000062</c:v>
                </c:pt>
                <c:pt idx="1">
                  <c:v>1.8</c:v>
                </c:pt>
                <c:pt idx="2">
                  <c:v>2.6</c:v>
                </c:pt>
              </c:numCache>
            </c:numRef>
          </c:xVal>
          <c:yVal>
            <c:numRef>
              <c:f>Sheet1!$B$2:$B$4</c:f>
              <c:numCache>
                <c:formatCode>General</c:formatCode>
                <c:ptCount val="3"/>
                <c:pt idx="0">
                  <c:v>2.7</c:v>
                </c:pt>
                <c:pt idx="1">
                  <c:v>3.2</c:v>
                </c:pt>
                <c:pt idx="2">
                  <c:v>0.8</c:v>
                </c:pt>
              </c:numCache>
            </c:numRef>
          </c:yVal>
          <c:bubbleSize>
            <c:numRef>
              <c:f>Sheet1!$C$2:$C$4</c:f>
              <c:numCache>
                <c:formatCode>General</c:formatCode>
                <c:ptCount val="3"/>
                <c:pt idx="0">
                  <c:v>10</c:v>
                </c:pt>
                <c:pt idx="1">
                  <c:v>4</c:v>
                </c:pt>
                <c:pt idx="2">
                  <c:v>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4-EE2F-44F8-8CA2-A8B0628F624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644854984"/>
        <c:axId val="644855376"/>
      </c:bubbleChart>
      <c:valAx>
        <c:axId val="6448549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644855376"/>
        <c:crosses val="autoZero"/>
        <c:crossBetween val="midCat"/>
      </c:valAx>
      <c:valAx>
        <c:axId val="6448553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644854984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>
              <a:noFill/>
            </a:ln>
            <a:effectLst/>
            <a:scene3d>
              <a:camera prst="orthographicFront"/>
              <a:lightRig rig="threePt" dir="t"/>
            </a:scene3d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75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1-3B71-43E8-8EE2-34123ABD7461}"/>
              </c:ext>
            </c:extLst>
          </c:dPt>
          <c:dPt>
            <c:idx val="1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3-3B71-43E8-8EE2-34123ABD7461}"/>
              </c:ext>
            </c:extLst>
          </c:dPt>
          <c:dPt>
            <c:idx val="2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5-3B71-43E8-8EE2-34123ABD7461}"/>
              </c:ext>
            </c:extLst>
          </c:dPt>
          <c:dPt>
            <c:idx val="3"/>
            <c:invertIfNegative val="0"/>
            <c:bubble3D val="0"/>
            <c:spPr>
              <a:solidFill>
                <a:schemeClr val="bg1"/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7-3B71-43E8-8EE2-34123ABD7461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>
                  <a:lumMod val="5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9-3B71-43E8-8EE2-34123ABD7461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2000" b="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3B71-43E8-8EE2-34123ABD7461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B71-43E8-8EE2-34123ABD7461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B71-43E8-8EE2-34123ABD7461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B71-43E8-8EE2-34123ABD7461}"/>
                </c:ext>
              </c:extLst>
            </c:dLbl>
            <c:dLbl>
              <c:idx val="4"/>
              <c:spPr/>
              <c:txPr>
                <a:bodyPr/>
                <a:lstStyle/>
                <a:p>
                  <a:pPr>
                    <a:defRPr sz="2000" b="0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3B71-43E8-8EE2-34123ABD74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20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Period 1</c:v>
                </c:pt>
                <c:pt idx="1">
                  <c:v>Part 1</c:v>
                </c:pt>
                <c:pt idx="2">
                  <c:v>Part 2</c:v>
                </c:pt>
                <c:pt idx="3">
                  <c:v>Part 3</c:v>
                </c:pt>
                <c:pt idx="4">
                  <c:v>Period 2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100</c:v>
                </c:pt>
                <c:pt idx="1">
                  <c:v>100</c:v>
                </c:pt>
                <c:pt idx="2">
                  <c:v>120</c:v>
                </c:pt>
                <c:pt idx="3">
                  <c:v>150</c:v>
                </c:pt>
                <c:pt idx="4">
                  <c:v>200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B71-43E8-8EE2-34123ABD74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</c:spPr>
          <c:invertIfNegative val="0"/>
          <c:dPt>
            <c:idx val="1"/>
            <c:invertIfNegative val="0"/>
            <c:bubble3D val="0"/>
            <c:spPr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C-3B71-43E8-8EE2-34123ABD7461}"/>
              </c:ext>
            </c:extLst>
          </c:dPt>
          <c:dPt>
            <c:idx val="2"/>
            <c:invertIfNegative val="0"/>
            <c:bubble3D val="0"/>
            <c:spPr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0E-3B71-43E8-8EE2-34123ABD7461}"/>
              </c:ext>
            </c:extLst>
          </c:dPt>
          <c:dPt>
            <c:idx val="3"/>
            <c:invertIfNegative val="0"/>
            <c:bubble3D val="0"/>
            <c:spPr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2700000" scaled="1"/>
                <a:tileRect/>
              </a:gradFill>
              <a:scene3d>
                <a:camera prst="orthographicFront"/>
                <a:lightRig rig="threePt" dir="t"/>
              </a:scene3d>
            </c:spPr>
            <c:extLst>
              <c:ext xmlns:c16="http://schemas.microsoft.com/office/drawing/2014/chart" uri="{C3380CC4-5D6E-409C-BE32-E72D297353CC}">
                <c16:uniqueId val="{00000010-3B71-43E8-8EE2-34123ABD7461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3B71-43E8-8EE2-34123ABD746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3B71-43E8-8EE2-34123ABD74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0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Period 1</c:v>
                </c:pt>
                <c:pt idx="1">
                  <c:v>Part 1</c:v>
                </c:pt>
                <c:pt idx="2">
                  <c:v>Part 2</c:v>
                </c:pt>
                <c:pt idx="3">
                  <c:v>Part 3</c:v>
                </c:pt>
                <c:pt idx="4">
                  <c:v>Period 2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0</c:v>
                </c:pt>
                <c:pt idx="1">
                  <c:v>20</c:v>
                </c:pt>
                <c:pt idx="2">
                  <c:v>30</c:v>
                </c:pt>
                <c:pt idx="3">
                  <c:v>50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3B71-43E8-8EE2-34123ABD746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100"/>
        <c:axId val="745807632"/>
        <c:axId val="745808024"/>
      </c:barChart>
      <c:catAx>
        <c:axId val="74580763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crossAx val="745808024"/>
        <c:crosses val="autoZero"/>
        <c:auto val="1"/>
        <c:lblAlgn val="ctr"/>
        <c:lblOffset val="100"/>
        <c:noMultiLvlLbl val="0"/>
      </c:catAx>
      <c:valAx>
        <c:axId val="7458080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crossAx val="7458076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8.7274774774774772E-2"/>
          <c:y val="0.19974991333630465"/>
          <c:w val="0.8254504504504504"/>
          <c:h val="0.712937899272025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203200" dir="13500000" sx="116000" sy="116000" kx="1200000" algn="br" rotWithShape="0">
                <a:prstClr val="black">
                  <a:alpha val="33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c:spPr>
          <c:explosion val="5"/>
          <c:dPt>
            <c:idx val="0"/>
            <c:bubble3D val="0"/>
            <c:spPr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203200" dir="13500000" sx="116000" sy="116000" kx="1200000" algn="br" rotWithShape="0">
                  <a:prstClr val="black">
                    <a:alpha val="3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1-1779-4D5E-B650-F58B2419F4AA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effectLst>
                <a:outerShdw blurRad="203200" dir="13500000" sx="116000" sy="116000" kx="1200000" algn="br" rotWithShape="0">
                  <a:prstClr val="black">
                    <a:alpha val="3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3-1779-4D5E-B650-F58B2419F4AA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>
                <a:outerShdw blurRad="203200" dir="13500000" sx="116000" sy="116000" kx="1200000" algn="br" rotWithShape="0">
                  <a:prstClr val="black">
                    <a:alpha val="3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5-1779-4D5E-B650-F58B2419F4AA}"/>
              </c:ext>
            </c:extLst>
          </c:dPt>
          <c:dPt>
            <c:idx val="3"/>
            <c:bubble3D val="0"/>
            <c:spPr>
              <a:gradFill flip="none" rotWithShape="1">
                <a:gsLst>
                  <a:gs pos="0">
                    <a:srgbClr val="1F497D">
                      <a:lumMod val="60000"/>
                      <a:lumOff val="40000"/>
                      <a:shade val="30000"/>
                      <a:satMod val="115000"/>
                    </a:srgbClr>
                  </a:gs>
                  <a:gs pos="50000">
                    <a:srgbClr val="1F497D">
                      <a:lumMod val="60000"/>
                      <a:lumOff val="40000"/>
                      <a:shade val="67500"/>
                      <a:satMod val="115000"/>
                    </a:srgbClr>
                  </a:gs>
                  <a:gs pos="100000">
                    <a:srgbClr val="1F497D">
                      <a:lumMod val="60000"/>
                      <a:lumOff val="40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>
                <a:outerShdw blurRad="203200" dir="13500000" sx="116000" sy="116000" kx="1200000" algn="br" rotWithShape="0">
                  <a:prstClr val="black">
                    <a:alpha val="3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7-1779-4D5E-B650-F58B2419F4AA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20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779-4D5E-B650-F58B2419F4AA}"/>
                </c:ext>
              </c:extLst>
            </c:dLbl>
            <c:dLbl>
              <c:idx val="2"/>
              <c:spPr/>
              <c:txPr>
                <a:bodyPr/>
                <a:lstStyle/>
                <a:p>
                  <a:pPr>
                    <a:defRPr sz="20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1779-4D5E-B650-F58B2419F4AA}"/>
                </c:ext>
              </c:extLst>
            </c:dLbl>
            <c:dLbl>
              <c:idx val="3"/>
              <c:spPr/>
              <c:txPr>
                <a:bodyPr/>
                <a:lstStyle/>
                <a:p>
                  <a:pPr>
                    <a:defRPr sz="20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1779-4D5E-B650-F58B2419F4A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0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779-4D5E-B650-F58B2419F4AA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layout>
        <c:manualLayout>
          <c:xMode val="edge"/>
          <c:yMode val="edge"/>
          <c:x val="0.1492083333333343"/>
          <c:y val="0.919075144508673"/>
          <c:w val="0.79"/>
          <c:h val="8.092482543455716E-2"/>
        </c:manualLayout>
      </c:layout>
      <c:overlay val="0"/>
    </c:legend>
    <c:plotVisOnly val="1"/>
    <c:dispBlanksAs val="zero"/>
    <c:showDLblsOverMax val="0"/>
  </c:chart>
  <c:spPr>
    <a:scene3d>
      <a:camera prst="orthographicFront"/>
      <a:lightRig rig="threePt" dir="t"/>
    </a:scene3d>
    <a:sp3d>
      <a:bevelT w="139700" prst="cross"/>
    </a:sp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0306352834927897E-2"/>
          <c:y val="4.4811146653543424E-2"/>
          <c:w val="0.8563226370897199"/>
          <c:h val="0.676494422572181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of complaints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scene3d>
              <a:camera prst="orthographicFront"/>
              <a:lightRig rig="threePt" dir="t"/>
            </a:scene3d>
            <a:sp3d/>
          </c:spPr>
          <c:invertIfNegative val="0"/>
          <c:cat>
            <c:strRef>
              <c:f>Sheet1!$A$2:$A$10</c:f>
              <c:strCache>
                <c:ptCount val="9"/>
                <c:pt idx="0">
                  <c:v>Billing</c:v>
                </c:pt>
                <c:pt idx="1">
                  <c:v>Network</c:v>
                </c:pt>
                <c:pt idx="2">
                  <c:v>Coverage</c:v>
                </c:pt>
                <c:pt idx="3">
                  <c:v>Servicing</c:v>
                </c:pt>
                <c:pt idx="4">
                  <c:v>Call quality</c:v>
                </c:pt>
                <c:pt idx="5">
                  <c:v>Cost</c:v>
                </c:pt>
                <c:pt idx="6">
                  <c:v>Outage</c:v>
                </c:pt>
                <c:pt idx="7">
                  <c:v>Roaming facility</c:v>
                </c:pt>
                <c:pt idx="8">
                  <c:v>Roaming charges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355</c:v>
                </c:pt>
                <c:pt idx="1">
                  <c:v>166</c:v>
                </c:pt>
                <c:pt idx="2">
                  <c:v>145</c:v>
                </c:pt>
                <c:pt idx="3">
                  <c:v>44</c:v>
                </c:pt>
                <c:pt idx="4">
                  <c:v>27</c:v>
                </c:pt>
                <c:pt idx="5">
                  <c:v>25</c:v>
                </c:pt>
                <c:pt idx="6">
                  <c:v>25</c:v>
                </c:pt>
                <c:pt idx="7">
                  <c:v>14</c:v>
                </c:pt>
                <c:pt idx="8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6C-4763-9F85-9B705ED75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83155584"/>
        <c:axId val="383164992"/>
      </c:barChart>
      <c:lineChart>
        <c:grouping val="standard"/>
        <c:varyColors val="0"/>
        <c:ser>
          <c:idx val="1"/>
          <c:order val="1"/>
          <c:tx>
            <c:strRef>
              <c:f>Sheet1!$D$1</c:f>
              <c:strCache>
                <c:ptCount val="1"/>
                <c:pt idx="0">
                  <c:v>Cumulative percentage</c:v>
                </c:pt>
              </c:strCache>
            </c:strRef>
          </c:tx>
          <c:marker>
            <c:spPr>
              <a:scene3d>
                <a:camera prst="orthographicFront"/>
                <a:lightRig rig="threePt" dir="t"/>
              </a:scene3d>
              <a:sp3d>
                <a:bevelT w="190500" h="38100"/>
              </a:sp3d>
            </c:spPr>
          </c:marker>
          <c:cat>
            <c:strRef>
              <c:f>Sheet1!$A$2:$A$10</c:f>
              <c:strCache>
                <c:ptCount val="9"/>
                <c:pt idx="0">
                  <c:v>Billing</c:v>
                </c:pt>
                <c:pt idx="1">
                  <c:v>Network</c:v>
                </c:pt>
                <c:pt idx="2">
                  <c:v>Coverage</c:v>
                </c:pt>
                <c:pt idx="3">
                  <c:v>Servicing</c:v>
                </c:pt>
                <c:pt idx="4">
                  <c:v>Call quality</c:v>
                </c:pt>
                <c:pt idx="5">
                  <c:v>Cost</c:v>
                </c:pt>
                <c:pt idx="6">
                  <c:v>Outage</c:v>
                </c:pt>
                <c:pt idx="7">
                  <c:v>Roaming facility</c:v>
                </c:pt>
                <c:pt idx="8">
                  <c:v>Roaming charges</c:v>
                </c:pt>
              </c:strCache>
            </c:strRef>
          </c:cat>
          <c:val>
            <c:numRef>
              <c:f>Sheet1!$D$2:$D$10</c:f>
              <c:numCache>
                <c:formatCode>0.0</c:formatCode>
                <c:ptCount val="9"/>
                <c:pt idx="0">
                  <c:v>43.611793611793487</c:v>
                </c:pt>
                <c:pt idx="1">
                  <c:v>64.004914004914127</c:v>
                </c:pt>
                <c:pt idx="2">
                  <c:v>81.818181818181529</c:v>
                </c:pt>
                <c:pt idx="3">
                  <c:v>87.223587223587188</c:v>
                </c:pt>
                <c:pt idx="4">
                  <c:v>90.540540540540533</c:v>
                </c:pt>
                <c:pt idx="5">
                  <c:v>93.611793611793615</c:v>
                </c:pt>
                <c:pt idx="6">
                  <c:v>96.683046683046683</c:v>
                </c:pt>
                <c:pt idx="7">
                  <c:v>98.402948402948383</c:v>
                </c:pt>
                <c:pt idx="8">
                  <c:v>100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46C-4763-9F85-9B705ED754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83162640"/>
        <c:axId val="383155976"/>
      </c:lineChart>
      <c:catAx>
        <c:axId val="3831555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383164992"/>
        <c:crosses val="autoZero"/>
        <c:auto val="1"/>
        <c:lblAlgn val="ctr"/>
        <c:lblOffset val="100"/>
        <c:noMultiLvlLbl val="0"/>
      </c:catAx>
      <c:valAx>
        <c:axId val="3831649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/>
            </a:pPr>
            <a:endParaRPr lang="en-US"/>
          </a:p>
        </c:txPr>
        <c:crossAx val="383155584"/>
        <c:crosses val="autoZero"/>
        <c:crossBetween val="between"/>
      </c:valAx>
      <c:valAx>
        <c:axId val="383155976"/>
        <c:scaling>
          <c:orientation val="minMax"/>
          <c:max val="100"/>
        </c:scaling>
        <c:delete val="0"/>
        <c:axPos val="r"/>
        <c:numFmt formatCode="0.0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en-US"/>
          </a:p>
        </c:txPr>
        <c:crossAx val="383162640"/>
        <c:crosses val="max"/>
        <c:crossBetween val="between"/>
      </c:valAx>
      <c:catAx>
        <c:axId val="38316264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383155976"/>
        <c:crosses val="autoZero"/>
        <c:auto val="1"/>
        <c:lblAlgn val="ctr"/>
        <c:lblOffset val="100"/>
        <c:noMultiLvlLbl val="0"/>
      </c:catAx>
    </c:plotArea>
    <c:legend>
      <c:legendPos val="r"/>
      <c:layout>
        <c:manualLayout>
          <c:xMode val="edge"/>
          <c:yMode val="edge"/>
          <c:x val="0.14050079152978023"/>
          <c:y val="0.92933958154016172"/>
          <c:w val="0.6964167583890728"/>
          <c:h val="7.066031219781739E-2"/>
        </c:manualLayout>
      </c:layout>
      <c:overlay val="0"/>
      <c:txPr>
        <a:bodyPr/>
        <a:lstStyle/>
        <a:p>
          <a:pPr>
            <a:defRPr sz="20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Count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7"/>
              <c:layout>
                <c:manualLayout>
                  <c:x val="6.2500000000000021E-3"/>
                  <c:y val="7.136884842519686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BF52-420B-82CB-DA3047AF26D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Sheet1!$A$2:$A$9</c:f>
              <c:strCache>
                <c:ptCount val="8"/>
                <c:pt idx="0">
                  <c:v>Reason 1</c:v>
                </c:pt>
                <c:pt idx="1">
                  <c:v>Reason 2</c:v>
                </c:pt>
                <c:pt idx="2">
                  <c:v>Reason 3</c:v>
                </c:pt>
                <c:pt idx="3">
                  <c:v>Reason 4</c:v>
                </c:pt>
                <c:pt idx="4">
                  <c:v>Reason 5</c:v>
                </c:pt>
                <c:pt idx="5">
                  <c:v>Reason 6</c:v>
                </c:pt>
                <c:pt idx="6">
                  <c:v>Reason 7</c:v>
                </c:pt>
                <c:pt idx="7">
                  <c:v>Reason 8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25</c:v>
                </c:pt>
                <c:pt idx="1">
                  <c:v>23</c:v>
                </c:pt>
                <c:pt idx="2">
                  <c:v>22</c:v>
                </c:pt>
                <c:pt idx="3">
                  <c:v>19</c:v>
                </c:pt>
                <c:pt idx="4">
                  <c:v>11</c:v>
                </c:pt>
                <c:pt idx="5">
                  <c:v>7</c:v>
                </c:pt>
                <c:pt idx="6">
                  <c:v>7</c:v>
                </c:pt>
                <c:pt idx="7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52-420B-82CB-DA3047AF2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8"/>
        <c:axId val="618738088"/>
        <c:axId val="61873612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Cumulative Percent</c:v>
                </c:pt>
              </c:strCache>
            </c:strRef>
          </c:tx>
          <c:spPr>
            <a:ln w="38100"/>
          </c:spPr>
          <c:marker>
            <c:symbol val="circle"/>
            <c:size val="10"/>
            <c:spPr>
              <a:solidFill>
                <a:schemeClr val="bg1"/>
              </a:solidFill>
              <a:ln w="38100">
                <a:solidFill>
                  <a:srgbClr val="C00000"/>
                </a:solidFill>
              </a:ln>
            </c:spPr>
          </c:marker>
          <c:cat>
            <c:strRef>
              <c:f>Sheet1!$A$2:$A$9</c:f>
              <c:strCache>
                <c:ptCount val="8"/>
                <c:pt idx="0">
                  <c:v>Reason 1</c:v>
                </c:pt>
                <c:pt idx="1">
                  <c:v>Reason 2</c:v>
                </c:pt>
                <c:pt idx="2">
                  <c:v>Reason 3</c:v>
                </c:pt>
                <c:pt idx="3">
                  <c:v>Reason 4</c:v>
                </c:pt>
                <c:pt idx="4">
                  <c:v>Reason 5</c:v>
                </c:pt>
                <c:pt idx="5">
                  <c:v>Reason 6</c:v>
                </c:pt>
                <c:pt idx="6">
                  <c:v>Reason 7</c:v>
                </c:pt>
                <c:pt idx="7">
                  <c:v>Reason 8</c:v>
                </c:pt>
              </c:strCache>
            </c:strRef>
          </c:cat>
          <c:val>
            <c:numRef>
              <c:f>Sheet1!$C$2:$C$9</c:f>
              <c:numCache>
                <c:formatCode>0%</c:formatCode>
                <c:ptCount val="8"/>
                <c:pt idx="0">
                  <c:v>0.21367521367521369</c:v>
                </c:pt>
                <c:pt idx="1">
                  <c:v>0.4102564102564103</c:v>
                </c:pt>
                <c:pt idx="2">
                  <c:v>0.5982905982905985</c:v>
                </c:pt>
                <c:pt idx="3">
                  <c:v>0.76068376068376065</c:v>
                </c:pt>
                <c:pt idx="4">
                  <c:v>0.85470085470085477</c:v>
                </c:pt>
                <c:pt idx="5">
                  <c:v>0.91452991452991461</c:v>
                </c:pt>
                <c:pt idx="6">
                  <c:v>0.97435897435897434</c:v>
                </c:pt>
                <c:pt idx="7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F52-420B-82CB-DA3047AF26D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Benchmark</c:v>
                </c:pt>
              </c:strCache>
            </c:strRef>
          </c:tx>
          <c:spPr>
            <a:ln w="57150">
              <a:solidFill>
                <a:schemeClr val="tx1"/>
              </a:solidFill>
            </a:ln>
          </c:spPr>
          <c:marker>
            <c:symbol val="none"/>
          </c:marker>
          <c:cat>
            <c:strRef>
              <c:f>Sheet1!$A$2:$A$9</c:f>
              <c:strCache>
                <c:ptCount val="8"/>
                <c:pt idx="0">
                  <c:v>Reason 1</c:v>
                </c:pt>
                <c:pt idx="1">
                  <c:v>Reason 2</c:v>
                </c:pt>
                <c:pt idx="2">
                  <c:v>Reason 3</c:v>
                </c:pt>
                <c:pt idx="3">
                  <c:v>Reason 4</c:v>
                </c:pt>
                <c:pt idx="4">
                  <c:v>Reason 5</c:v>
                </c:pt>
                <c:pt idx="5">
                  <c:v>Reason 6</c:v>
                </c:pt>
                <c:pt idx="6">
                  <c:v>Reason 7</c:v>
                </c:pt>
                <c:pt idx="7">
                  <c:v>Reason 8</c:v>
                </c:pt>
              </c:strCache>
            </c:strRef>
          </c:cat>
          <c:val>
            <c:numRef>
              <c:f>Sheet1!$D$2:$D$9</c:f>
              <c:numCache>
                <c:formatCode>0%</c:formatCode>
                <c:ptCount val="8"/>
                <c:pt idx="0">
                  <c:v>0.8</c:v>
                </c:pt>
                <c:pt idx="1">
                  <c:v>0.8</c:v>
                </c:pt>
                <c:pt idx="2">
                  <c:v>0.8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0.8</c:v>
                </c:pt>
                <c:pt idx="7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BF52-420B-82CB-DA3047AF26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8736520"/>
        <c:axId val="618728680"/>
      </c:lineChart>
      <c:catAx>
        <c:axId val="61873808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crossAx val="618736128"/>
        <c:crosses val="autoZero"/>
        <c:auto val="1"/>
        <c:lblAlgn val="ctr"/>
        <c:lblOffset val="100"/>
        <c:noMultiLvlLbl val="0"/>
      </c:catAx>
      <c:valAx>
        <c:axId val="618736128"/>
        <c:scaling>
          <c:orientation val="minMax"/>
        </c:scaling>
        <c:delete val="0"/>
        <c:axPos val="l"/>
        <c:majorGridlines>
          <c:spPr>
            <a:ln>
              <a:solidFill>
                <a:schemeClr val="bg1">
                  <a:lumMod val="50000"/>
                </a:schemeClr>
              </a:solidFill>
              <a:prstDash val="dash"/>
            </a:ln>
          </c:spPr>
        </c:majorGridlines>
        <c:numFmt formatCode="General" sourceLinked="1"/>
        <c:majorTickMark val="out"/>
        <c:minorTickMark val="none"/>
        <c:tickLblPos val="nextTo"/>
        <c:crossAx val="618738088"/>
        <c:crosses val="autoZero"/>
        <c:crossBetween val="between"/>
      </c:valAx>
      <c:valAx>
        <c:axId val="618728680"/>
        <c:scaling>
          <c:orientation val="minMax"/>
          <c:max val="1"/>
          <c:min val="0"/>
        </c:scaling>
        <c:delete val="0"/>
        <c:axPos val="r"/>
        <c:numFmt formatCode="0%" sourceLinked="1"/>
        <c:majorTickMark val="out"/>
        <c:minorTickMark val="none"/>
        <c:tickLblPos val="nextTo"/>
        <c:crossAx val="618736520"/>
        <c:crosses val="max"/>
        <c:crossBetween val="between"/>
      </c:valAx>
      <c:catAx>
        <c:axId val="6187365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618728680"/>
        <c:crosses val="autoZero"/>
        <c:auto val="1"/>
        <c:lblAlgn val="ctr"/>
        <c:lblOffset val="100"/>
        <c:noMultiLvlLbl val="0"/>
      </c:cat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Product 1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2.7</c:v>
                </c:pt>
                <c:pt idx="2">
                  <c:v>2.2000000000000002</c:v>
                </c:pt>
                <c:pt idx="3">
                  <c:v>5.8</c:v>
                </c:pt>
                <c:pt idx="4">
                  <c:v>1.65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F9-496E-BD3A-C4775D9CA54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Product 1A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pictureOptions>
            <c:pictureFormat val="stackScale"/>
          </c:pictureOptions>
          <c:dLbls>
            <c:dLbl>
              <c:idx val="0"/>
              <c:tx>
                <c:rich>
                  <a:bodyPr/>
                  <a:lstStyle/>
                  <a:p>
                    <a:fld id="{6FEB3113-3BEC-401B-AD21-4C7A52690615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4-55F9-496E-BD3A-C4775D9CA543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8ADA8067-71F5-4A0F-BC25-54CCDA3E9389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55F9-496E-BD3A-C4775D9CA54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CED71597-3222-48B5-A05B-97E7C36202AC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6-55F9-496E-BD3A-C4775D9CA543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FBB94ECE-768C-48B9-89AC-4ACB7A039003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55F9-496E-BD3A-C4775D9CA543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162AC431-AAE2-4C32-9DC9-C87E1D1566E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55F9-496E-BD3A-C4775D9CA54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3</c:v>
                </c:pt>
                <c:pt idx="2">
                  <c:v>3</c:v>
                </c:pt>
                <c:pt idx="3">
                  <c:v>6</c:v>
                </c:pt>
                <c:pt idx="4">
                  <c:v>2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Sheet1!$B$2:$B$6</c15:f>
                <c15:dlblRangeCache>
                  <c:ptCount val="5"/>
                  <c:pt idx="0">
                    <c:v>4.3</c:v>
                  </c:pt>
                  <c:pt idx="1">
                    <c:v>2.7</c:v>
                  </c:pt>
                  <c:pt idx="2">
                    <c:v>2.2</c:v>
                  </c:pt>
                  <c:pt idx="3">
                    <c:v>5.8</c:v>
                  </c:pt>
                  <c:pt idx="4">
                    <c:v>1.65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1-55F9-496E-BD3A-C4775D9CA5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9"/>
        <c:overlap val="100"/>
        <c:axId val="458620184"/>
        <c:axId val="458621496"/>
      </c:barChart>
      <c:catAx>
        <c:axId val="458620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8621496"/>
        <c:crosses val="autoZero"/>
        <c:auto val="1"/>
        <c:lblAlgn val="ctr"/>
        <c:lblOffset val="100"/>
        <c:noMultiLvlLbl val="0"/>
      </c:catAx>
      <c:valAx>
        <c:axId val="4586214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58620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800"/>
      </a:pPr>
      <a:endParaRPr lang="en-US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depthPercent val="100"/>
      <c:rAngAx val="0"/>
      <c:perspective val="10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203200" dir="13500000" sx="116000" sy="116000" kx="1200000" algn="br" rotWithShape="0">
                <a:prstClr val="black">
                  <a:alpha val="33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prst="cross"/>
            </a:sp3d>
          </c:spPr>
          <c:explosion val="5"/>
          <c:dPt>
            <c:idx val="0"/>
            <c:bubble3D val="0"/>
            <c:spPr>
              <a:gradFill flip="none" rotWithShape="1">
                <a:gsLst>
                  <a:gs pos="0">
                    <a:schemeClr val="accent1">
                      <a:shade val="30000"/>
                      <a:satMod val="115000"/>
                    </a:schemeClr>
                  </a:gs>
                  <a:gs pos="50000">
                    <a:schemeClr val="accent1">
                      <a:shade val="67500"/>
                      <a:satMod val="115000"/>
                    </a:schemeClr>
                  </a:gs>
                  <a:gs pos="100000">
                    <a:schemeClr val="accent1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203200" dir="13500000" sx="116000" sy="116000" kx="1200000" algn="br" rotWithShape="0">
                  <a:prstClr val="black">
                    <a:alpha val="3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1-A6BB-47C6-9313-7314A1E3A20F}"/>
              </c:ext>
            </c:extLst>
          </c:dPt>
          <c:dPt>
            <c:idx val="1"/>
            <c:bubble3D val="0"/>
            <c:spPr>
              <a:gradFill flip="none" rotWithShape="1">
                <a:gsLst>
                  <a:gs pos="0">
                    <a:srgbClr val="4F81BD">
                      <a:tint val="66000"/>
                      <a:satMod val="160000"/>
                    </a:srgbClr>
                  </a:gs>
                  <a:gs pos="50000">
                    <a:srgbClr val="4F81BD">
                      <a:tint val="44500"/>
                      <a:satMod val="160000"/>
                    </a:srgbClr>
                  </a:gs>
                  <a:gs pos="100000">
                    <a:srgbClr val="4F81BD">
                      <a:tint val="23500"/>
                      <a:satMod val="160000"/>
                    </a:srgbClr>
                  </a:gs>
                </a:gsLst>
                <a:lin ang="18900000" scaled="1"/>
                <a:tileRect/>
              </a:gradFill>
              <a:effectLst>
                <a:outerShdw blurRad="203200" dir="13500000" sx="116000" sy="116000" kx="1200000" algn="br" rotWithShape="0">
                  <a:prstClr val="black">
                    <a:alpha val="3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3-A6BB-47C6-9313-7314A1E3A20F}"/>
              </c:ext>
            </c:extLst>
          </c:dPt>
          <c:dPt>
            <c:idx val="2"/>
            <c:bubble3D val="0"/>
            <c:spPr>
              <a:gradFill flip="none" rotWithShape="1">
                <a:gsLst>
                  <a:gs pos="0">
                    <a:srgbClr val="1F497D">
                      <a:lumMod val="75000"/>
                      <a:shade val="30000"/>
                      <a:satMod val="115000"/>
                    </a:srgbClr>
                  </a:gs>
                  <a:gs pos="50000">
                    <a:srgbClr val="1F497D">
                      <a:lumMod val="75000"/>
                      <a:shade val="67500"/>
                      <a:satMod val="115000"/>
                    </a:srgbClr>
                  </a:gs>
                  <a:gs pos="100000">
                    <a:srgbClr val="1F497D">
                      <a:lumMod val="75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>
                <a:outerShdw blurRad="203200" dir="13500000" sx="116000" sy="116000" kx="1200000" algn="br" rotWithShape="0">
                  <a:prstClr val="black">
                    <a:alpha val="3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5-A6BB-47C6-9313-7314A1E3A20F}"/>
              </c:ext>
            </c:extLst>
          </c:dPt>
          <c:dPt>
            <c:idx val="3"/>
            <c:bubble3D val="0"/>
            <c:spPr>
              <a:gradFill flip="none" rotWithShape="1">
                <a:gsLst>
                  <a:gs pos="0">
                    <a:srgbClr val="1F497D">
                      <a:lumMod val="60000"/>
                      <a:lumOff val="40000"/>
                      <a:shade val="30000"/>
                      <a:satMod val="115000"/>
                    </a:srgbClr>
                  </a:gs>
                  <a:gs pos="50000">
                    <a:srgbClr val="1F497D">
                      <a:lumMod val="60000"/>
                      <a:lumOff val="40000"/>
                      <a:shade val="67500"/>
                      <a:satMod val="115000"/>
                    </a:srgbClr>
                  </a:gs>
                  <a:gs pos="100000">
                    <a:srgbClr val="1F497D">
                      <a:lumMod val="60000"/>
                      <a:lumOff val="40000"/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effectLst>
                <a:outerShdw blurRad="203200" dir="13500000" sx="116000" sy="116000" kx="1200000" algn="br" rotWithShape="0">
                  <a:prstClr val="black">
                    <a:alpha val="33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39700" prst="cross"/>
              </a:sp3d>
            </c:spPr>
            <c:extLst>
              <c:ext xmlns:c16="http://schemas.microsoft.com/office/drawing/2014/chart" uri="{C3380CC4-5D6E-409C-BE32-E72D297353CC}">
                <c16:uniqueId val="{00000007-A6BB-47C6-9313-7314A1E3A20F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A6BB-47C6-9313-7314A1E3A20F}"/>
                </c:ext>
              </c:extLst>
            </c:dLbl>
            <c:dLbl>
              <c:idx val="1"/>
              <c:layout>
                <c:manualLayout>
                  <c:x val="0.10045470667517922"/>
                  <c:y val="-0.13792502352300301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6BB-47C6-9313-7314A1E3A20F}"/>
                </c:ext>
              </c:extLst>
            </c:dLbl>
            <c:dLbl>
              <c:idx val="2"/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5-A6BB-47C6-9313-7314A1E3A20F}"/>
                </c:ext>
              </c:extLst>
            </c:dLbl>
            <c:dLbl>
              <c:idx val="3"/>
              <c:spPr/>
              <c:txPr>
                <a:bodyPr/>
                <a:lstStyle/>
                <a:p>
                  <a:pPr>
                    <a:defRPr sz="2800" b="1">
                      <a:solidFill>
                        <a:schemeClr val="tx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7-A6BB-47C6-9313-7314A1E3A20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8.2000000000000011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6BB-47C6-9313-7314A1E3A20F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legend>
      <c:legendPos val="t"/>
      <c:layout>
        <c:manualLayout>
          <c:xMode val="edge"/>
          <c:yMode val="edge"/>
          <c:x val="0.14920834220046894"/>
          <c:y val="0.8876286336849426"/>
          <c:w val="0.79"/>
          <c:h val="8.0924825434557188E-2"/>
        </c:manualLayout>
      </c:layout>
      <c:overlay val="0"/>
    </c:legend>
    <c:plotVisOnly val="1"/>
    <c:dispBlanksAs val="zero"/>
    <c:showDLblsOverMax val="0"/>
  </c:chart>
  <c:spPr>
    <a:scene3d>
      <a:camera prst="orthographicFront"/>
      <a:lightRig rig="threePt" dir="t"/>
    </a:scene3d>
    <a:sp3d>
      <a:bevelT w="139700" prst="cross"/>
    </a:sp3d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40"/>
      <c:depthPercent val="7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254000" dir="13500000" sx="109000" sy="109000" kx="1200000" algn="br" rotWithShape="0">
                <a:prstClr val="black">
                  <a:alpha val="28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T/>
            </a:sp3d>
          </c:spPr>
          <c:dPt>
            <c:idx val="0"/>
            <c:bubble3D val="0"/>
            <c:explosion val="12"/>
            <c:spPr>
              <a:gradFill>
                <a:gsLst>
                  <a:gs pos="0">
                    <a:srgbClr val="4F81BD">
                      <a:shade val="30000"/>
                      <a:satMod val="115000"/>
                    </a:srgbClr>
                  </a:gs>
                  <a:gs pos="50000">
                    <a:srgbClr val="4F81BD">
                      <a:shade val="67500"/>
                      <a:satMod val="115000"/>
                    </a:srgbClr>
                  </a:gs>
                  <a:gs pos="100000">
                    <a:srgbClr val="4F81BD">
                      <a:shade val="100000"/>
                      <a:satMod val="115000"/>
                    </a:srgbClr>
                  </a:gs>
                </a:gsLst>
                <a:lin ang="16200000" scaled="1"/>
              </a:gradFill>
              <a:effectLst>
                <a:outerShdw blurRad="254000" dir="13500000" sx="109000" sy="109000" kx="1200000" algn="br" rotWithShape="0">
                  <a:prstClr val="black">
                    <a:alpha val="28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bevelT/>
              </a:sp3d>
            </c:spPr>
            <c:extLst>
              <c:ext xmlns:c16="http://schemas.microsoft.com/office/drawing/2014/chart" uri="{C3380CC4-5D6E-409C-BE32-E72D297353CC}">
                <c16:uniqueId val="{00000001-0A8A-4D13-AB60-C95BF6F45446}"/>
              </c:ext>
            </c:extLst>
          </c:dPt>
          <c:dPt>
            <c:idx val="1"/>
            <c:bubble3D val="0"/>
            <c:explosion val="3"/>
            <c:spPr>
              <a:solidFill>
                <a:schemeClr val="bg2">
                  <a:lumMod val="50000"/>
                </a:schemeClr>
              </a:solidFill>
              <a:effectLst>
                <a:outerShdw blurRad="254000" dir="13500000" sx="109000" sy="109000" kx="1200000" algn="br" rotWithShape="0">
                  <a:prstClr val="black">
                    <a:alpha val="28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>
                <a:bevelT/>
              </a:sp3d>
            </c:spPr>
            <c:extLst>
              <c:ext xmlns:c16="http://schemas.microsoft.com/office/drawing/2014/chart" uri="{C3380CC4-5D6E-409C-BE32-E72D297353CC}">
                <c16:uniqueId val="{00000003-0A8A-4D13-AB60-C95BF6F45446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54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0A8A-4D13-AB60-C95BF6F45446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4000" b="1">
                      <a:solidFill>
                        <a:schemeClr val="bg1"/>
                      </a:solidFill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0A8A-4D13-AB60-C95BF6F454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8A-4D13-AB60-C95BF6F4544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zero"/>
    <c:showDLblsOverMax val="0"/>
  </c:chart>
  <c:spPr>
    <a:scene3d>
      <a:camera prst="orthographicFront"/>
      <a:lightRig rig="threePt" dir="t"/>
    </a:scene3d>
    <a:sp3d/>
  </c:spPr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0"/>
      <c:rAngAx val="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effectLst>
              <a:outerShdw blurRad="254000" dir="13500000" sx="109000" sy="109000" kx="1200000" algn="br" rotWithShape="0">
                <a:prstClr val="black">
                  <a:alpha val="28000"/>
                </a:prstClr>
              </a:outerShdw>
            </a:effectLst>
            <a:scene3d>
              <a:camera prst="orthographicFront"/>
              <a:lightRig rig="threePt" dir="t"/>
            </a:scene3d>
            <a:sp3d prstMaterial="matte">
              <a:bevelT/>
            </a:sp3d>
          </c:spPr>
          <c:dPt>
            <c:idx val="0"/>
            <c:bubble3D val="0"/>
            <c:explosion val="12"/>
            <c:extLst>
              <c:ext xmlns:c16="http://schemas.microsoft.com/office/drawing/2014/chart" uri="{C3380CC4-5D6E-409C-BE32-E72D297353CC}">
                <c16:uniqueId val="{00000000-1E28-479C-B4EA-5ACBD1D6A39B}"/>
              </c:ext>
            </c:extLst>
          </c:dPt>
          <c:dPt>
            <c:idx val="1"/>
            <c:bubble3D val="0"/>
            <c:explosion val="3"/>
            <c:extLst>
              <c:ext xmlns:c16="http://schemas.microsoft.com/office/drawing/2014/chart" uri="{C3380CC4-5D6E-409C-BE32-E72D297353CC}">
                <c16:uniqueId val="{00000001-1E28-479C-B4EA-5ACBD1D6A39B}"/>
              </c:ext>
            </c:extLst>
          </c:dPt>
          <c:dLbls>
            <c:dLbl>
              <c:idx val="0"/>
              <c:spPr/>
              <c:txPr>
                <a:bodyPr/>
                <a:lstStyle/>
                <a:p>
                  <a:pPr>
                    <a:defRPr sz="5400" b="1"/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0-1E28-479C-B4EA-5ACBD1D6A39B}"/>
                </c:ext>
              </c:extLst>
            </c:dLbl>
            <c:dLbl>
              <c:idx val="1"/>
              <c:spPr/>
              <c:txPr>
                <a:bodyPr/>
                <a:lstStyle/>
                <a:p>
                  <a:pPr>
                    <a:defRPr sz="4000" b="1"/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1E28-479C-B4EA-5ACBD1D6A39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2800" b="1"/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</c:v>
                </c:pt>
                <c:pt idx="1">
                  <c:v>2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E28-479C-B4EA-5ACBD1D6A39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</c:plotArea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099212598425725"/>
          <c:y val="0.14801574803149964"/>
          <c:w val="0.54715616797900257"/>
          <c:h val="0.8207342519685123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1-C91D-4B54-ACF4-196120A48462}"/>
              </c:ext>
            </c:extLst>
          </c:dPt>
          <c:cat>
            <c:strRef>
              <c:f>Sheet1!$A$2:$A$5</c:f>
              <c:strCache>
                <c:ptCount val="4"/>
                <c:pt idx="0">
                  <c:v>Product 1</c:v>
                </c:pt>
                <c:pt idx="1">
                  <c:v>Product 2</c:v>
                </c:pt>
                <c:pt idx="2">
                  <c:v>Product 3</c:v>
                </c:pt>
                <c:pt idx="3">
                  <c:v>Product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91D-4B54-ACF4-196120A484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t"/>
      <c:overlay val="0"/>
    </c:legend>
    <c:plotVisOnly val="1"/>
    <c:dispBlanksAs val="zero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8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197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phClr">
            <a:lumMod val="7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sp3d/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/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cs:styleClr val="auto"/>
    </cs:fontRef>
    <cs:spPr/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915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862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D18B9-1EBA-42CA-B4DA-6A244F3FB42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8C80DC-ECB3-4E1A-B8CB-70ADC9268D0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775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94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152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472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91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3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952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99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779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7270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708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D367C2-D6B3-4EDC-A32F-5F56AD63CFB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61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2316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E70D8-751A-4399-9DF4-15FDDCBB9B7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4224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5940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502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385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3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8732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9854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6008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809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71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284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269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16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5674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797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5069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7483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04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3896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7761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089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2036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749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000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Reasons are sorted</a:t>
            </a:r>
            <a:r>
              <a:rPr lang="en-US" baseline="0" dirty="0"/>
              <a:t> from highest to lowest in the accompanying worksheet.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169907-4032-4A1B-9569-636CC4A2BC8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985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22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861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5527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957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8C80DC-ECB3-4E1A-B8CB-70ADC9268D0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34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B140-240B-4B11-970E-D617603030C2}" type="datetimeFigureOut">
              <a:rPr lang="en-US" smtClean="0"/>
              <a:pPr/>
              <a:t>10-Feb-21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9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0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3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9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0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1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2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4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7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8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0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1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9F324-CEF8-4969-9AF7-5F4AF65A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B33E28-FCDB-4522-A8ED-4308E600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057400"/>
            <a:ext cx="8458200" cy="2362200"/>
          </a:xfrm>
        </p:spPr>
        <p:txBody>
          <a:bodyPr>
            <a:normAutofit fontScale="90000"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Data Driven Charts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26A7-1ED5-430C-82F6-93CB7A50E42E}"/>
              </a:ext>
            </a:extLst>
          </p:cNvPr>
          <p:cNvSpPr/>
          <p:nvPr/>
        </p:nvSpPr>
        <p:spPr>
          <a:xfrm>
            <a:off x="609600" y="533400"/>
            <a:ext cx="10972800" cy="5791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Doughnut with Callouts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4464424" y="1861491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37"/>
          <p:cNvGrpSpPr>
            <a:grpSpLocks noChangeAspect="1"/>
          </p:cNvGrpSpPr>
          <p:nvPr/>
        </p:nvGrpSpPr>
        <p:grpSpPr>
          <a:xfrm>
            <a:off x="7055224" y="3482785"/>
            <a:ext cx="1335177" cy="1333403"/>
            <a:chOff x="2592990" y="4390547"/>
            <a:chExt cx="1112647" cy="1111169"/>
          </a:xfrm>
        </p:grpSpPr>
        <p:sp>
          <p:nvSpPr>
            <p:cNvPr id="12" name="Ellipse 257"/>
            <p:cNvSpPr/>
            <p:nvPr/>
          </p:nvSpPr>
          <p:spPr bwMode="auto">
            <a:xfrm>
              <a:off x="2592990" y="4390547"/>
              <a:ext cx="1112647" cy="111116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  <a:gs pos="100000">
                  <a:schemeClr val="accent6">
                    <a:lumMod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rgbClr val="C00000"/>
              </a:solidFill>
              <a:prstDash val="solid"/>
            </a:ln>
            <a:effectLst>
              <a:innerShdw blurRad="190500" dist="114300" dir="570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noProof="1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sp>
          <p:nvSpPr>
            <p:cNvPr id="13" name="Ellipse 259"/>
            <p:cNvSpPr>
              <a:spLocks noChangeArrowheads="1"/>
            </p:cNvSpPr>
            <p:nvPr/>
          </p:nvSpPr>
          <p:spPr bwMode="auto">
            <a:xfrm>
              <a:off x="2744076" y="4454050"/>
              <a:ext cx="819290" cy="59996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 noProof="1">
                <a:solidFill>
                  <a:srgbClr val="FFFFFF"/>
                </a:solidFill>
                <a:ea typeface="ＭＳ Ｐゴシック" pitchFamily="34" charset="-128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1386098" y="2075485"/>
            <a:ext cx="4829502" cy="2102068"/>
            <a:chOff x="457200" y="1784132"/>
            <a:chExt cx="4829502" cy="2102068"/>
          </a:xfrm>
        </p:grpSpPr>
        <p:sp>
          <p:nvSpPr>
            <p:cNvPr id="25" name="Rounded Rectangle 24"/>
            <p:cNvSpPr/>
            <p:nvPr/>
          </p:nvSpPr>
          <p:spPr>
            <a:xfrm>
              <a:off x="457200" y="1784132"/>
              <a:ext cx="3581400" cy="209973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6" name="Group 19"/>
            <p:cNvGrpSpPr/>
            <p:nvPr/>
          </p:nvGrpSpPr>
          <p:grpSpPr>
            <a:xfrm>
              <a:off x="637953" y="1905000"/>
              <a:ext cx="4648749" cy="1981200"/>
              <a:chOff x="1247553" y="2874963"/>
              <a:chExt cx="4648749" cy="1981200"/>
            </a:xfrm>
          </p:grpSpPr>
          <p:sp>
            <p:nvSpPr>
              <p:cNvPr id="18" name="AutoShape 5"/>
              <p:cNvSpPr>
                <a:spLocks noChangeArrowheads="1"/>
              </p:cNvSpPr>
              <p:nvPr/>
            </p:nvSpPr>
            <p:spPr bwMode="auto">
              <a:xfrm>
                <a:off x="1247553" y="2874963"/>
                <a:ext cx="3248247" cy="182880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algn="ctr" eaLnBrk="0" hangingPunct="0"/>
                <a:r>
                  <a:rPr lang="en-US" sz="2400" dirty="0">
                    <a:solidFill>
                      <a:prstClr val="black"/>
                    </a:solidFill>
                  </a:rPr>
                  <a:t>You may enter your text here. Keep the text short and simple</a:t>
                </a:r>
                <a:endParaRPr lang="en-US" sz="2400" dirty="0">
                  <a:solidFill>
                    <a:prstClr val="black"/>
                  </a:solidFill>
                  <a:latin typeface="Verdana" pitchFamily="34" charset="0"/>
                </a:endParaRPr>
              </a:p>
            </p:txBody>
          </p:sp>
          <p:sp>
            <p:nvSpPr>
              <p:cNvPr id="19" name="Freeform 18"/>
              <p:cNvSpPr>
                <a:spLocks/>
              </p:cNvSpPr>
              <p:nvPr/>
            </p:nvSpPr>
            <p:spPr bwMode="gray">
              <a:xfrm flipV="1">
                <a:off x="4267200" y="3408363"/>
                <a:ext cx="1629102" cy="1447800"/>
              </a:xfrm>
              <a:custGeom>
                <a:avLst/>
                <a:gdLst/>
                <a:ahLst/>
                <a:cxnLst>
                  <a:cxn ang="0">
                    <a:pos x="580" y="0"/>
                  </a:cxn>
                  <a:cxn ang="0">
                    <a:pos x="578" y="90"/>
                  </a:cxn>
                  <a:cxn ang="0">
                    <a:pos x="568" y="174"/>
                  </a:cxn>
                  <a:cxn ang="0">
                    <a:pos x="552" y="252"/>
                  </a:cxn>
                  <a:cxn ang="0">
                    <a:pos x="526" y="324"/>
                  </a:cxn>
                  <a:cxn ang="0">
                    <a:pos x="494" y="390"/>
                  </a:cxn>
                  <a:cxn ang="0">
                    <a:pos x="452" y="450"/>
                  </a:cxn>
                  <a:cxn ang="0">
                    <a:pos x="402" y="508"/>
                  </a:cxn>
                  <a:cxn ang="0">
                    <a:pos x="342" y="560"/>
                  </a:cxn>
                  <a:cxn ang="0">
                    <a:pos x="270" y="610"/>
                  </a:cxn>
                  <a:cxn ang="0">
                    <a:pos x="188" y="656"/>
                  </a:cxn>
                  <a:cxn ang="0">
                    <a:pos x="188" y="798"/>
                  </a:cxn>
                  <a:cxn ang="0">
                    <a:pos x="0" y="514"/>
                  </a:cxn>
                  <a:cxn ang="0">
                    <a:pos x="188" y="230"/>
                  </a:cxn>
                  <a:cxn ang="0">
                    <a:pos x="188" y="372"/>
                  </a:cxn>
                  <a:cxn ang="0">
                    <a:pos x="224" y="368"/>
                  </a:cxn>
                  <a:cxn ang="0">
                    <a:pos x="264" y="356"/>
                  </a:cxn>
                  <a:cxn ang="0">
                    <a:pos x="306" y="336"/>
                  </a:cxn>
                  <a:cxn ang="0">
                    <a:pos x="348" y="310"/>
                  </a:cxn>
                  <a:cxn ang="0">
                    <a:pos x="392" y="280"/>
                  </a:cxn>
                  <a:cxn ang="0">
                    <a:pos x="432" y="246"/>
                  </a:cxn>
                  <a:cxn ang="0">
                    <a:pos x="472" y="208"/>
                  </a:cxn>
                  <a:cxn ang="0">
                    <a:pos x="506" y="166"/>
                  </a:cxn>
                  <a:cxn ang="0">
                    <a:pos x="536" y="124"/>
                  </a:cxn>
                  <a:cxn ang="0">
                    <a:pos x="558" y="82"/>
                  </a:cxn>
                  <a:cxn ang="0">
                    <a:pos x="574" y="40"/>
                  </a:cxn>
                  <a:cxn ang="0">
                    <a:pos x="578" y="0"/>
                  </a:cxn>
                  <a:cxn ang="0">
                    <a:pos x="580" y="0"/>
                  </a:cxn>
                </a:cxnLst>
                <a:rect l="0" t="0" r="r" b="b"/>
                <a:pathLst>
                  <a:path w="580" h="798">
                    <a:moveTo>
                      <a:pt x="580" y="0"/>
                    </a:moveTo>
                    <a:lnTo>
                      <a:pt x="578" y="90"/>
                    </a:lnTo>
                    <a:lnTo>
                      <a:pt x="568" y="174"/>
                    </a:lnTo>
                    <a:lnTo>
                      <a:pt x="552" y="252"/>
                    </a:lnTo>
                    <a:lnTo>
                      <a:pt x="526" y="324"/>
                    </a:lnTo>
                    <a:lnTo>
                      <a:pt x="494" y="390"/>
                    </a:lnTo>
                    <a:lnTo>
                      <a:pt x="452" y="450"/>
                    </a:lnTo>
                    <a:lnTo>
                      <a:pt x="402" y="508"/>
                    </a:lnTo>
                    <a:lnTo>
                      <a:pt x="342" y="560"/>
                    </a:lnTo>
                    <a:lnTo>
                      <a:pt x="270" y="610"/>
                    </a:lnTo>
                    <a:lnTo>
                      <a:pt x="188" y="656"/>
                    </a:lnTo>
                    <a:lnTo>
                      <a:pt x="188" y="798"/>
                    </a:lnTo>
                    <a:lnTo>
                      <a:pt x="0" y="514"/>
                    </a:lnTo>
                    <a:lnTo>
                      <a:pt x="188" y="230"/>
                    </a:lnTo>
                    <a:lnTo>
                      <a:pt x="188" y="372"/>
                    </a:lnTo>
                    <a:lnTo>
                      <a:pt x="224" y="368"/>
                    </a:lnTo>
                    <a:lnTo>
                      <a:pt x="264" y="356"/>
                    </a:lnTo>
                    <a:lnTo>
                      <a:pt x="306" y="336"/>
                    </a:lnTo>
                    <a:lnTo>
                      <a:pt x="348" y="310"/>
                    </a:lnTo>
                    <a:lnTo>
                      <a:pt x="392" y="280"/>
                    </a:lnTo>
                    <a:lnTo>
                      <a:pt x="432" y="246"/>
                    </a:lnTo>
                    <a:lnTo>
                      <a:pt x="472" y="208"/>
                    </a:lnTo>
                    <a:lnTo>
                      <a:pt x="506" y="166"/>
                    </a:lnTo>
                    <a:lnTo>
                      <a:pt x="536" y="124"/>
                    </a:lnTo>
                    <a:lnTo>
                      <a:pt x="558" y="82"/>
                    </a:lnTo>
                    <a:lnTo>
                      <a:pt x="574" y="40"/>
                    </a:lnTo>
                    <a:lnTo>
                      <a:pt x="578" y="0"/>
                    </a:lnTo>
                    <a:lnTo>
                      <a:pt x="5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50000"/>
                      <a:shade val="100000"/>
                      <a:satMod val="115000"/>
                    </a:schemeClr>
                  </a:gs>
                </a:gsLst>
                <a:lin ang="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1905000" y="3408363"/>
                <a:ext cx="1981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" name="Group 27"/>
          <p:cNvGrpSpPr/>
          <p:nvPr/>
        </p:nvGrpSpPr>
        <p:grpSpPr>
          <a:xfrm>
            <a:off x="2073322" y="4305222"/>
            <a:ext cx="5362902" cy="2149366"/>
            <a:chOff x="961698" y="4022834"/>
            <a:chExt cx="5362902" cy="2149366"/>
          </a:xfrm>
        </p:grpSpPr>
        <p:sp>
          <p:nvSpPr>
            <p:cNvPr id="26" name="Rounded Rectangle 25"/>
            <p:cNvSpPr/>
            <p:nvPr/>
          </p:nvSpPr>
          <p:spPr>
            <a:xfrm>
              <a:off x="961698" y="4022834"/>
              <a:ext cx="3581400" cy="2057400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grpSp>
          <p:nvGrpSpPr>
            <p:cNvPr id="8" name="Group 20"/>
            <p:cNvGrpSpPr/>
            <p:nvPr/>
          </p:nvGrpSpPr>
          <p:grpSpPr>
            <a:xfrm>
              <a:off x="1143000" y="4114800"/>
              <a:ext cx="5181600" cy="2057400"/>
              <a:chOff x="4722813" y="3068637"/>
              <a:chExt cx="5181600" cy="2057400"/>
            </a:xfrm>
          </p:grpSpPr>
          <p:sp>
            <p:nvSpPr>
              <p:cNvPr id="22" name="AutoShape 3"/>
              <p:cNvSpPr>
                <a:spLocks noChangeArrowheads="1"/>
              </p:cNvSpPr>
              <p:nvPr/>
            </p:nvSpPr>
            <p:spPr bwMode="auto">
              <a:xfrm>
                <a:off x="4722813" y="3068637"/>
                <a:ext cx="3246120" cy="182880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38100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square" anchor="ctr"/>
              <a:lstStyle/>
              <a:p>
                <a:pPr algn="ctr" eaLnBrk="0" hangingPunct="0"/>
                <a:r>
                  <a:rPr lang="en-US" sz="2400" dirty="0">
                    <a:solidFill>
                      <a:prstClr val="black"/>
                    </a:solidFill>
                  </a:rPr>
                  <a:t>You may enter your text here. Keep the text short and simple</a:t>
                </a:r>
                <a:endParaRPr lang="en-US" sz="2400" dirty="0">
                  <a:solidFill>
                    <a:prstClr val="black"/>
                  </a:solidFill>
                  <a:latin typeface="Verdana" pitchFamily="34" charset="0"/>
                </a:endParaRPr>
              </a:p>
            </p:txBody>
          </p:sp>
          <p:sp>
            <p:nvSpPr>
              <p:cNvPr id="23" name="Freeform 10"/>
              <p:cNvSpPr>
                <a:spLocks/>
              </p:cNvSpPr>
              <p:nvPr/>
            </p:nvSpPr>
            <p:spPr bwMode="gray">
              <a:xfrm>
                <a:off x="7999413" y="3983037"/>
                <a:ext cx="1905000" cy="1143000"/>
              </a:xfrm>
              <a:custGeom>
                <a:avLst/>
                <a:gdLst/>
                <a:ahLst/>
                <a:cxnLst>
                  <a:cxn ang="0">
                    <a:pos x="580" y="0"/>
                  </a:cxn>
                  <a:cxn ang="0">
                    <a:pos x="578" y="90"/>
                  </a:cxn>
                  <a:cxn ang="0">
                    <a:pos x="568" y="174"/>
                  </a:cxn>
                  <a:cxn ang="0">
                    <a:pos x="552" y="252"/>
                  </a:cxn>
                  <a:cxn ang="0">
                    <a:pos x="526" y="324"/>
                  </a:cxn>
                  <a:cxn ang="0">
                    <a:pos x="494" y="390"/>
                  </a:cxn>
                  <a:cxn ang="0">
                    <a:pos x="452" y="450"/>
                  </a:cxn>
                  <a:cxn ang="0">
                    <a:pos x="402" y="508"/>
                  </a:cxn>
                  <a:cxn ang="0">
                    <a:pos x="342" y="560"/>
                  </a:cxn>
                  <a:cxn ang="0">
                    <a:pos x="270" y="610"/>
                  </a:cxn>
                  <a:cxn ang="0">
                    <a:pos x="188" y="656"/>
                  </a:cxn>
                  <a:cxn ang="0">
                    <a:pos x="188" y="798"/>
                  </a:cxn>
                  <a:cxn ang="0">
                    <a:pos x="0" y="514"/>
                  </a:cxn>
                  <a:cxn ang="0">
                    <a:pos x="188" y="230"/>
                  </a:cxn>
                  <a:cxn ang="0">
                    <a:pos x="188" y="372"/>
                  </a:cxn>
                  <a:cxn ang="0">
                    <a:pos x="224" y="368"/>
                  </a:cxn>
                  <a:cxn ang="0">
                    <a:pos x="264" y="356"/>
                  </a:cxn>
                  <a:cxn ang="0">
                    <a:pos x="306" y="336"/>
                  </a:cxn>
                  <a:cxn ang="0">
                    <a:pos x="348" y="310"/>
                  </a:cxn>
                  <a:cxn ang="0">
                    <a:pos x="392" y="280"/>
                  </a:cxn>
                  <a:cxn ang="0">
                    <a:pos x="432" y="246"/>
                  </a:cxn>
                  <a:cxn ang="0">
                    <a:pos x="472" y="208"/>
                  </a:cxn>
                  <a:cxn ang="0">
                    <a:pos x="506" y="166"/>
                  </a:cxn>
                  <a:cxn ang="0">
                    <a:pos x="536" y="124"/>
                  </a:cxn>
                  <a:cxn ang="0">
                    <a:pos x="558" y="82"/>
                  </a:cxn>
                  <a:cxn ang="0">
                    <a:pos x="574" y="40"/>
                  </a:cxn>
                  <a:cxn ang="0">
                    <a:pos x="578" y="0"/>
                  </a:cxn>
                  <a:cxn ang="0">
                    <a:pos x="580" y="0"/>
                  </a:cxn>
                </a:cxnLst>
                <a:rect l="0" t="0" r="r" b="b"/>
                <a:pathLst>
                  <a:path w="580" h="798">
                    <a:moveTo>
                      <a:pt x="580" y="0"/>
                    </a:moveTo>
                    <a:lnTo>
                      <a:pt x="578" y="90"/>
                    </a:lnTo>
                    <a:lnTo>
                      <a:pt x="568" y="174"/>
                    </a:lnTo>
                    <a:lnTo>
                      <a:pt x="552" y="252"/>
                    </a:lnTo>
                    <a:lnTo>
                      <a:pt x="526" y="324"/>
                    </a:lnTo>
                    <a:lnTo>
                      <a:pt x="494" y="390"/>
                    </a:lnTo>
                    <a:lnTo>
                      <a:pt x="452" y="450"/>
                    </a:lnTo>
                    <a:lnTo>
                      <a:pt x="402" y="508"/>
                    </a:lnTo>
                    <a:lnTo>
                      <a:pt x="342" y="560"/>
                    </a:lnTo>
                    <a:lnTo>
                      <a:pt x="270" y="610"/>
                    </a:lnTo>
                    <a:lnTo>
                      <a:pt x="188" y="656"/>
                    </a:lnTo>
                    <a:lnTo>
                      <a:pt x="188" y="798"/>
                    </a:lnTo>
                    <a:lnTo>
                      <a:pt x="0" y="514"/>
                    </a:lnTo>
                    <a:lnTo>
                      <a:pt x="188" y="230"/>
                    </a:lnTo>
                    <a:lnTo>
                      <a:pt x="188" y="372"/>
                    </a:lnTo>
                    <a:lnTo>
                      <a:pt x="224" y="368"/>
                    </a:lnTo>
                    <a:lnTo>
                      <a:pt x="264" y="356"/>
                    </a:lnTo>
                    <a:lnTo>
                      <a:pt x="306" y="336"/>
                    </a:lnTo>
                    <a:lnTo>
                      <a:pt x="348" y="310"/>
                    </a:lnTo>
                    <a:lnTo>
                      <a:pt x="392" y="280"/>
                    </a:lnTo>
                    <a:lnTo>
                      <a:pt x="432" y="246"/>
                    </a:lnTo>
                    <a:lnTo>
                      <a:pt x="472" y="208"/>
                    </a:lnTo>
                    <a:lnTo>
                      <a:pt x="506" y="166"/>
                    </a:lnTo>
                    <a:lnTo>
                      <a:pt x="536" y="124"/>
                    </a:lnTo>
                    <a:lnTo>
                      <a:pt x="558" y="82"/>
                    </a:lnTo>
                    <a:lnTo>
                      <a:pt x="574" y="40"/>
                    </a:lnTo>
                    <a:lnTo>
                      <a:pt x="578" y="0"/>
                    </a:lnTo>
                    <a:lnTo>
                      <a:pt x="58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8900000" scaled="1"/>
                <a:tileRect/>
              </a:gradFill>
              <a:ln w="0">
                <a:noFill/>
                <a:prstDash val="solid"/>
                <a:round/>
                <a:headEnd/>
                <a:tailEnd/>
              </a:ln>
              <a:scene3d>
                <a:camera prst="orthographicFront"/>
                <a:lightRig rig="threePt" dir="t"/>
              </a:scene3d>
              <a:sp3d extrusionH="107950">
                <a:extrusionClr>
                  <a:schemeClr val="accent5">
                    <a:lumMod val="75000"/>
                  </a:schemeClr>
                </a:extrusionClr>
              </a:sp3d>
            </p:spPr>
            <p:txBody>
              <a:bodyPr/>
              <a:lstStyle/>
              <a:p>
                <a:endParaRPr 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5867400" y="3859212"/>
                <a:ext cx="1981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400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865632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559859" y="1818341"/>
            <a:ext cx="5791200" cy="3581400"/>
            <a:chOff x="0" y="1371600"/>
            <a:chExt cx="5669280" cy="3581400"/>
          </a:xfrm>
          <a:scene3d>
            <a:camera prst="perspectiveRight">
              <a:rot lat="0" lon="2699994" rev="0"/>
            </a:camera>
            <a:lightRig rig="threePt" dir="t"/>
          </a:scene3d>
        </p:grpSpPr>
        <p:cxnSp>
          <p:nvCxnSpPr>
            <p:cNvPr id="7" name="Straight Connector 6"/>
            <p:cNvCxnSpPr/>
            <p:nvPr/>
          </p:nvCxnSpPr>
          <p:spPr>
            <a:xfrm>
              <a:off x="0" y="1697381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0" y="2023073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0" y="2348765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0" y="2674457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3000149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3325841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3651533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977225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4302917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4628606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5400000">
              <a:off x="-148590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-125726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-102863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-79999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57136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-34272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-11409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11454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34318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57181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80045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102908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25772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148635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171499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194362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217226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240089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262953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285816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308680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331543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354407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3772694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Ellipse 53"/>
          <p:cNvSpPr/>
          <p:nvPr/>
        </p:nvSpPr>
        <p:spPr bwMode="auto">
          <a:xfrm>
            <a:off x="1255060" y="5247342"/>
            <a:ext cx="4297363" cy="624425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a-DK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ＭＳ Ｐゴシック" charset="-128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Stylish Doughnut Chart</a:t>
            </a:r>
          </a:p>
        </p:txBody>
      </p:sp>
      <p:sp>
        <p:nvSpPr>
          <p:cNvPr id="47" name="Content Placeholder 46"/>
          <p:cNvSpPr>
            <a:spLocks noGrp="1"/>
          </p:cNvSpPr>
          <p:nvPr>
            <p:ph sz="half" idx="4294967295"/>
          </p:nvPr>
        </p:nvSpPr>
        <p:spPr>
          <a:xfrm>
            <a:off x="7609199" y="2505673"/>
            <a:ext cx="3694376" cy="3402013"/>
          </a:xfrm>
        </p:spPr>
        <p:txBody>
          <a:bodyPr>
            <a:normAutofit/>
          </a:bodyPr>
          <a:lstStyle/>
          <a:p>
            <a:r>
              <a:rPr lang="en-US" sz="2000" dirty="0"/>
              <a:t>You can replace this placeholder text with yours</a:t>
            </a:r>
          </a:p>
          <a:p>
            <a:r>
              <a:rPr lang="en-US" sz="2000" dirty="0"/>
              <a:t>You can replace this placeholder text with yours</a:t>
            </a:r>
          </a:p>
          <a:p>
            <a:endParaRPr lang="en-US" sz="2000" dirty="0"/>
          </a:p>
          <a:p>
            <a:endParaRPr lang="en-US" sz="2000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1407459" y="1589741"/>
          <a:ext cx="6096000" cy="477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144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48000" y="4114800"/>
            <a:ext cx="12096000" cy="1676400"/>
            <a:chOff x="0" y="2086"/>
            <a:chExt cx="5760" cy="1056"/>
          </a:xfrm>
        </p:grpSpPr>
        <p:sp>
          <p:nvSpPr>
            <p:cNvPr id="42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43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7" name="Group 43"/>
          <p:cNvGrpSpPr/>
          <p:nvPr/>
        </p:nvGrpSpPr>
        <p:grpSpPr>
          <a:xfrm>
            <a:off x="0" y="1524000"/>
            <a:ext cx="7391400" cy="4342448"/>
            <a:chOff x="0" y="1371600"/>
            <a:chExt cx="5669280" cy="3581400"/>
          </a:xfrm>
          <a:scene3d>
            <a:camera prst="perspectiveRight">
              <a:rot lat="0" lon="19499993" rev="0"/>
            </a:camera>
            <a:lightRig rig="threePt" dir="t"/>
          </a:scene3d>
        </p:grpSpPr>
        <p:cxnSp>
          <p:nvCxnSpPr>
            <p:cNvPr id="45" name="Straight Connector 44"/>
            <p:cNvCxnSpPr/>
            <p:nvPr/>
          </p:nvCxnSpPr>
          <p:spPr>
            <a:xfrm>
              <a:off x="0" y="1697381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0" y="2023073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0" y="2348765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0" y="2674457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0" y="3000149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0" y="3325841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0" y="3651533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0" y="3977225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0" y="4302917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0" y="4628606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rot="5400000">
              <a:off x="-148590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-125726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rot="5400000">
              <a:off x="-102863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rot="5400000">
              <a:off x="-79999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 rot="5400000">
              <a:off x="-57136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 rot="5400000">
              <a:off x="-34272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rot="5400000">
              <a:off x="-11409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11454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 rot="5400000">
              <a:off x="34318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57181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5400000">
              <a:off x="80045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rot="5400000">
              <a:off x="102908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5400000">
              <a:off x="125772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rot="5400000">
              <a:off x="148635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5400000">
              <a:off x="171499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rot="5400000">
              <a:off x="194362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5400000">
              <a:off x="217226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rot="5400000">
              <a:off x="240089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5400000">
              <a:off x="262953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 rot="5400000">
              <a:off x="285816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 rot="5400000">
              <a:off x="308680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rot="5400000">
              <a:off x="331543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rot="5400000">
              <a:off x="354407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rot="5400000">
              <a:off x="3772694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Segmented doughnut chart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342312" y="1600200"/>
            <a:ext cx="4240088" cy="4525963"/>
          </a:xfrm>
        </p:spPr>
        <p:txBody>
          <a:bodyPr>
            <a:normAutofit/>
          </a:bodyPr>
          <a:lstStyle/>
          <a:p>
            <a:r>
              <a:rPr lang="en-US" dirty="0"/>
              <a:t>You can replace this placeholder text with yours</a:t>
            </a:r>
          </a:p>
          <a:p>
            <a:r>
              <a:rPr lang="en-US" dirty="0"/>
              <a:t>You can replace this placeholder text with yours</a:t>
            </a:r>
          </a:p>
          <a:p>
            <a:endParaRPr lang="en-US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1981200" y="1676400"/>
          <a:ext cx="57150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5106194" y="3886200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8100" y="1919314"/>
            <a:ext cx="7848600" cy="3952569"/>
            <a:chOff x="0" y="1371600"/>
            <a:chExt cx="5669280" cy="358140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0" y="1697381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0" y="2023073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0" y="2348765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2674457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3000149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3325841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3651533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3977225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4302917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0" y="4628606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-148590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-125726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-102863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-79999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57136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-34272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-11409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11454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34318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57181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80045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102908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125772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148635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71499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94362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217226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240089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262953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285816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308680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331543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354407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772694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of Pie Chart</a:t>
            </a:r>
          </a:p>
        </p:txBody>
      </p:sp>
      <p:sp>
        <p:nvSpPr>
          <p:cNvPr id="45" name="Content Placeholder 44"/>
          <p:cNvSpPr>
            <a:spLocks noGrp="1"/>
          </p:cNvSpPr>
          <p:nvPr>
            <p:ph sz="half" idx="2"/>
          </p:nvPr>
        </p:nvSpPr>
        <p:spPr>
          <a:xfrm>
            <a:off x="7849395" y="2442883"/>
            <a:ext cx="3580605" cy="3429000"/>
          </a:xfrm>
        </p:spPr>
        <p:txBody>
          <a:bodyPr>
            <a:normAutofit/>
          </a:bodyPr>
          <a:lstStyle/>
          <a:p>
            <a:r>
              <a:rPr lang="en-US" sz="2400" dirty="0"/>
              <a:t>You can replace this placeholder text with yours</a:t>
            </a:r>
          </a:p>
          <a:p>
            <a:r>
              <a:rPr lang="en-US" sz="2400" dirty="0"/>
              <a:t>You can replace this placeholder text with yours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1676400" y="1909482"/>
          <a:ext cx="6096000" cy="4470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29032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0"/>
          <p:cNvGrpSpPr/>
          <p:nvPr/>
        </p:nvGrpSpPr>
        <p:grpSpPr>
          <a:xfrm>
            <a:off x="1302327" y="1874838"/>
            <a:ext cx="5867400" cy="3048000"/>
            <a:chOff x="0" y="1371600"/>
            <a:chExt cx="5669280" cy="358140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0" y="1697381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0" y="2023073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0" y="2348765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0" y="2674457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0" y="3000149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0" y="3325841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0" y="3651533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0" y="3977225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0" y="4302917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0" y="4628606"/>
              <a:ext cx="566928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-148590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-125726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-102863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-79999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-57136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-34272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-11409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11454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4318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57181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80045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102908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125772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148635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171499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rot="5400000">
              <a:off x="194362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217226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rot="5400000">
              <a:off x="240089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262953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 rot="5400000">
              <a:off x="285816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rot="5400000">
              <a:off x="308680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rot="5400000">
              <a:off x="3315435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 rot="5400000">
              <a:off x="3544070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rot="5400000">
              <a:off x="3772694" y="3161506"/>
              <a:ext cx="3581400" cy="1588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" name="Chart 3"/>
          <p:cNvGraphicFramePr/>
          <p:nvPr/>
        </p:nvGraphicFramePr>
        <p:xfrm>
          <a:off x="1226127" y="1417638"/>
          <a:ext cx="6096000" cy="4394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Pie of Pie Chart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7551522" y="2403883"/>
            <a:ext cx="4129788" cy="3895318"/>
          </a:xfrm>
        </p:spPr>
        <p:txBody>
          <a:bodyPr>
            <a:normAutofit/>
          </a:bodyPr>
          <a:lstStyle/>
          <a:p>
            <a:r>
              <a:rPr lang="en-US" sz="2400" dirty="0"/>
              <a:t>You can replace this placeholder text with yours</a:t>
            </a:r>
          </a:p>
          <a:p>
            <a:r>
              <a:rPr lang="en-US" sz="2400" dirty="0"/>
              <a:t>You can replace this placeholder text with yours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62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069530-5BF4-4CC1-9A3F-6F08F0605947}"/>
              </a:ext>
            </a:extLst>
          </p:cNvPr>
          <p:cNvSpPr/>
          <p:nvPr/>
        </p:nvSpPr>
        <p:spPr>
          <a:xfrm rot="300000">
            <a:off x="5072879" y="1979795"/>
            <a:ext cx="5035090" cy="39963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8B101EC-2BF8-43AB-B730-39C8DA7E259F}"/>
              </a:ext>
            </a:extLst>
          </p:cNvPr>
          <p:cNvGraphicFramePr/>
          <p:nvPr/>
        </p:nvGraphicFramePr>
        <p:xfrm>
          <a:off x="1772023" y="1731962"/>
          <a:ext cx="8128000" cy="41046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538F5B64-6D73-4EFC-AD69-D0D3D7AC8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3D Column Chart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049928" y="6025000"/>
            <a:ext cx="7467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replace the text with your own text. You can replace this text </a:t>
            </a:r>
          </a:p>
        </p:txBody>
      </p:sp>
    </p:spTree>
    <p:extLst>
      <p:ext uri="{BB962C8B-B14F-4D97-AF65-F5344CB8AC3E}">
        <p14:creationId xmlns:p14="http://schemas.microsoft.com/office/powerpoint/2010/main" val="1700816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Chart bld="category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0" y="3860800"/>
            <a:ext cx="12191999" cy="1676400"/>
            <a:chOff x="0" y="2086"/>
            <a:chExt cx="5760" cy="1056"/>
          </a:xfrm>
        </p:grpSpPr>
        <p:sp>
          <p:nvSpPr>
            <p:cNvPr id="6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7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3" name="Rectangle 2"/>
          <p:cNvSpPr/>
          <p:nvPr/>
        </p:nvSpPr>
        <p:spPr>
          <a:xfrm>
            <a:off x="2057400" y="3860800"/>
            <a:ext cx="5638800" cy="1752600"/>
          </a:xfrm>
          <a:prstGeom prst="rect">
            <a:avLst/>
          </a:prstGeom>
          <a:effectLst>
            <a:outerShdw blurRad="266700" dir="18900000" sx="101000" sy="101000" kx="-1200000" algn="bl" rotWithShape="0">
              <a:prstClr val="black">
                <a:alpha val="20000"/>
              </a:prstClr>
            </a:outerShdw>
          </a:effectLst>
          <a:scene3d>
            <a:camera prst="perspectiveRelaxed" fov="1800000">
              <a:rot lat="17373601" lon="0" rev="0"/>
            </a:camera>
            <a:lightRig rig="soft" dir="t"/>
          </a:scene3d>
          <a:sp3d extrusionH="292100" prstMaterial="softEdge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/>
          <p:cNvGraphicFramePr/>
          <p:nvPr/>
        </p:nvGraphicFramePr>
        <p:xfrm>
          <a:off x="1905000" y="14478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094497" y="724906"/>
            <a:ext cx="4996412" cy="35466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/>
            <a:r>
              <a:rPr lang="en-US" sz="4000" dirty="0"/>
              <a:t>3D Column Chart</a:t>
            </a:r>
            <a:endParaRPr lang="en-US" dirty="0"/>
          </a:p>
        </p:txBody>
      </p:sp>
      <p:grpSp>
        <p:nvGrpSpPr>
          <p:cNvPr id="5" name="Group 9"/>
          <p:cNvGrpSpPr/>
          <p:nvPr/>
        </p:nvGrpSpPr>
        <p:grpSpPr>
          <a:xfrm>
            <a:off x="8077201" y="2256291"/>
            <a:ext cx="3276599" cy="1828800"/>
            <a:chOff x="6705600" y="3962400"/>
            <a:chExt cx="3276599" cy="1828800"/>
          </a:xfrm>
        </p:grpSpPr>
        <p:sp>
          <p:nvSpPr>
            <p:cNvPr id="11" name="TextBox 10"/>
            <p:cNvSpPr txBox="1"/>
            <p:nvPr/>
          </p:nvSpPr>
          <p:spPr>
            <a:xfrm>
              <a:off x="6858000" y="4114800"/>
              <a:ext cx="312419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edit the position of the  hand to highlight the  point you choose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6705600" y="3962400"/>
              <a:ext cx="0" cy="18288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705600" y="3962400"/>
              <a:ext cx="3200399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555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El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World map.jpg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lum bright="20000"/>
          </a:blip>
          <a:stretch>
            <a:fillRect/>
          </a:stretch>
        </p:blipFill>
        <p:spPr>
          <a:xfrm>
            <a:off x="3581400" y="118041"/>
            <a:ext cx="7162800" cy="391715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81200" y="4343400"/>
            <a:ext cx="5638800" cy="1752600"/>
          </a:xfrm>
          <a:prstGeom prst="rect">
            <a:avLst/>
          </a:prstGeom>
          <a:effectLst>
            <a:outerShdw blurRad="266700" dir="18900000" sx="101000" sy="101000" kx="-1200000" algn="bl" rotWithShape="0">
              <a:prstClr val="black">
                <a:alpha val="20000"/>
              </a:prstClr>
            </a:outerShdw>
          </a:effectLst>
          <a:scene3d>
            <a:camera prst="perspectiveRelaxed" fov="1800000">
              <a:rot lat="17373601" lon="0" rev="0"/>
            </a:camera>
            <a:lightRig rig="soft" dir="t"/>
          </a:scene3d>
          <a:sp3d extrusionH="292100" prstMaterial="softEdge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1152046076"/>
              </p:ext>
            </p:extLst>
          </p:nvPr>
        </p:nvGraphicFramePr>
        <p:xfrm>
          <a:off x="1752600" y="19304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4" name="Group 6"/>
          <p:cNvGrpSpPr/>
          <p:nvPr/>
        </p:nvGrpSpPr>
        <p:grpSpPr>
          <a:xfrm>
            <a:off x="8077200" y="4165600"/>
            <a:ext cx="3124200" cy="1828800"/>
            <a:chOff x="6705600" y="3962400"/>
            <a:chExt cx="3124200" cy="1828800"/>
          </a:xfrm>
        </p:grpSpPr>
        <p:sp>
          <p:nvSpPr>
            <p:cNvPr id="8" name="TextBox 7"/>
            <p:cNvSpPr txBox="1"/>
            <p:nvPr/>
          </p:nvSpPr>
          <p:spPr>
            <a:xfrm>
              <a:off x="6858000" y="4114800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the world map at the background with the image of your choice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705600" y="3962400"/>
              <a:ext cx="0" cy="18288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6705600" y="3962400"/>
              <a:ext cx="31242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90600" y="304800"/>
            <a:ext cx="8991600" cy="1143000"/>
          </a:xfrm>
        </p:spPr>
        <p:txBody>
          <a:bodyPr>
            <a:normAutofit/>
          </a:bodyPr>
          <a:lstStyle/>
          <a:p>
            <a:pPr algn="l"/>
            <a:r>
              <a:rPr lang="en-US" sz="3600" dirty="0"/>
              <a:t>3D Column Chart</a:t>
            </a:r>
          </a:p>
        </p:txBody>
      </p:sp>
    </p:spTree>
    <p:extLst>
      <p:ext uri="{BB962C8B-B14F-4D97-AF65-F5344CB8AC3E}">
        <p14:creationId xmlns:p14="http://schemas.microsoft.com/office/powerpoint/2010/main" val="211477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0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0" categoryIdx="1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0" categoryIdx="2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graphicEl>
                                              <a:chart seriesIdx="0" categoryIdx="3" bldStep="ptIn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El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0" y="4686761"/>
            <a:ext cx="12192000" cy="1676400"/>
            <a:chOff x="0" y="2086"/>
            <a:chExt cx="5760" cy="1056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Stacked Pyramids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619206" y="2518553"/>
            <a:ext cx="3963194" cy="3840163"/>
          </a:xfrm>
        </p:spPr>
        <p:txBody>
          <a:bodyPr>
            <a:normAutofit/>
          </a:bodyPr>
          <a:lstStyle/>
          <a:p>
            <a:r>
              <a:rPr lang="en-US" sz="2000" dirty="0"/>
              <a:t>You can replace this placeholder text with yours</a:t>
            </a:r>
          </a:p>
          <a:p>
            <a:r>
              <a:rPr lang="en-US" sz="2000" dirty="0"/>
              <a:t>You can replace this placeholder text with yours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1066800" y="1845452"/>
          <a:ext cx="6096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5562600" y="3966352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384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3" grpId="0">
        <p:bldSub>
          <a:bldChart bld="category"/>
        </p:bldSub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100% stacked 3D Pyramids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432836" y="2474516"/>
            <a:ext cx="3792376" cy="3734594"/>
          </a:xfrm>
        </p:spPr>
        <p:txBody>
          <a:bodyPr>
            <a:normAutofit/>
          </a:bodyPr>
          <a:lstStyle/>
          <a:p>
            <a:r>
              <a:rPr lang="en-US" sz="2000" dirty="0"/>
              <a:t>You can replace this placeholder text with yours</a:t>
            </a:r>
          </a:p>
          <a:p>
            <a:r>
              <a:rPr lang="en-US" sz="2000" dirty="0"/>
              <a:t>You can replace this placeholder text with yours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878840" y="2030015"/>
          <a:ext cx="6096000" cy="469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5374640" y="4150915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70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3" grpId="0">
        <p:bldSub>
          <a:bldChart bld="series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53"/>
          <p:cNvSpPr/>
          <p:nvPr/>
        </p:nvSpPr>
        <p:spPr bwMode="auto">
          <a:xfrm>
            <a:off x="2209801" y="5486401"/>
            <a:ext cx="4297363" cy="624425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0" y="3733800"/>
            <a:ext cx="12192000" cy="1676400"/>
            <a:chOff x="0" y="2086"/>
            <a:chExt cx="5760" cy="1056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graphicFrame>
        <p:nvGraphicFramePr>
          <p:cNvPr id="4" name="Chart 3"/>
          <p:cNvGraphicFramePr/>
          <p:nvPr/>
        </p:nvGraphicFramePr>
        <p:xfrm>
          <a:off x="1524000" y="1600200"/>
          <a:ext cx="56388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/>
          <p:cNvCxnSpPr/>
          <p:nvPr/>
        </p:nvCxnSpPr>
        <p:spPr>
          <a:xfrm rot="5400000">
            <a:off x="5258594" y="3733800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Pie chart with gloss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7468395" y="2209801"/>
            <a:ext cx="4037805" cy="3916363"/>
          </a:xfrm>
        </p:spPr>
        <p:txBody>
          <a:bodyPr>
            <a:normAutofit/>
          </a:bodyPr>
          <a:lstStyle/>
          <a:p>
            <a:r>
              <a:rPr lang="en-US" sz="2000"/>
              <a:t>You can replace this placeholder text with yours</a:t>
            </a:r>
          </a:p>
          <a:p>
            <a:r>
              <a:rPr lang="en-US" sz="2000"/>
              <a:t>You can replace this placeholder text with yours</a:t>
            </a:r>
            <a:endParaRPr lang="en-US" sz="2000" dirty="0"/>
          </a:p>
        </p:txBody>
      </p:sp>
      <p:sp>
        <p:nvSpPr>
          <p:cNvPr id="12" name="Oval 35"/>
          <p:cNvSpPr>
            <a:spLocks noChangeArrowheads="1"/>
          </p:cNvSpPr>
          <p:nvPr/>
        </p:nvSpPr>
        <p:spPr bwMode="auto">
          <a:xfrm>
            <a:off x="3276600" y="2286000"/>
            <a:ext cx="2438400" cy="2133600"/>
          </a:xfrm>
          <a:prstGeom prst="ellipse">
            <a:avLst/>
          </a:prstGeom>
          <a:gradFill rotWithShape="1">
            <a:gsLst>
              <a:gs pos="0">
                <a:srgbClr val="FFFFFF">
                  <a:alpha val="27000"/>
                </a:srgbClr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23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Animated 3D Stacked Cylinders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half" idx="4294967295"/>
          </p:nvPr>
        </p:nvSpPr>
        <p:spPr>
          <a:xfrm>
            <a:off x="7699232" y="2514601"/>
            <a:ext cx="3695700" cy="3078163"/>
          </a:xfrm>
        </p:spPr>
        <p:txBody>
          <a:bodyPr>
            <a:normAutofit/>
          </a:bodyPr>
          <a:lstStyle/>
          <a:p>
            <a:r>
              <a:rPr lang="en-US" sz="2400" dirty="0"/>
              <a:t>You can replace this text</a:t>
            </a:r>
          </a:p>
          <a:p>
            <a:r>
              <a:rPr lang="en-US" sz="2400" dirty="0"/>
              <a:t>You can replace this text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1071880" y="1778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7433595" y="1782764"/>
            <a:ext cx="0" cy="38100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58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  <p:bldGraphic spid="3" grpId="0" uiExpand="1">
        <p:bldSub>
          <a:bldChart bld="series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100% Stacked 3D Cylinders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720806" y="2712721"/>
            <a:ext cx="4039394" cy="3687763"/>
          </a:xfrm>
        </p:spPr>
        <p:txBody>
          <a:bodyPr>
            <a:normAutofit/>
          </a:bodyPr>
          <a:lstStyle/>
          <a:p>
            <a:r>
              <a:rPr lang="en-US" sz="2000" dirty="0"/>
              <a:t>You can replace this placeholder text with yours</a:t>
            </a:r>
          </a:p>
          <a:p>
            <a:r>
              <a:rPr lang="en-US" sz="2000" dirty="0"/>
              <a:t>You can replace this placeholder text with yours</a:t>
            </a:r>
          </a:p>
          <a:p>
            <a:endParaRPr lang="en-US" sz="20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862806" y="2026920"/>
          <a:ext cx="6858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5664200" y="4159726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69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3" grpId="0">
        <p:bldSub>
          <a:bldChart bld="series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48000" y="4191000"/>
            <a:ext cx="12096000" cy="1676400"/>
            <a:chOff x="0" y="2086"/>
            <a:chExt cx="5760" cy="1056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Beveled column chart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018340" y="1600200"/>
            <a:ext cx="4564060" cy="4648200"/>
          </a:xfrm>
        </p:spPr>
        <p:txBody>
          <a:bodyPr>
            <a:normAutofit/>
          </a:bodyPr>
          <a:lstStyle/>
          <a:p>
            <a:r>
              <a:rPr lang="en-US" dirty="0"/>
              <a:t>You can replace this placeholder text with yours</a:t>
            </a:r>
          </a:p>
          <a:p>
            <a:r>
              <a:rPr lang="en-US" dirty="0"/>
              <a:t>You can replace this placeholder text with yours</a:t>
            </a:r>
          </a:p>
          <a:p>
            <a:endParaRPr lang="en-US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612936003"/>
              </p:ext>
            </p:extLst>
          </p:nvPr>
        </p:nvGraphicFramePr>
        <p:xfrm>
          <a:off x="833912" y="1828800"/>
          <a:ext cx="60960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4801394" y="3733801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3" grpId="0">
        <p:bldSub>
          <a:bldChart bld="series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7467600" y="2819400"/>
            <a:ext cx="2933700" cy="1219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Front" fov="2700000">
              <a:rot lat="18600000" lon="18600000" rev="3000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666545" y="3238500"/>
            <a:ext cx="2933700" cy="1219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Front" fov="2700000">
              <a:rot lat="18600000" lon="18600000" rev="3000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676400" y="3619500"/>
            <a:ext cx="2933700" cy="1219200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  <a:reflection blurRad="6350" stA="50000" endA="300" endPos="55000" dir="5400000" sy="-100000" algn="bl" rotWithShape="0"/>
          </a:effectLst>
          <a:scene3d>
            <a:camera prst="perspectiveFront" fov="2700000">
              <a:rot lat="18600000" lon="18600000" rev="300000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hart 5"/>
          <p:cNvGraphicFramePr/>
          <p:nvPr/>
        </p:nvGraphicFramePr>
        <p:xfrm>
          <a:off x="1714500" y="1600200"/>
          <a:ext cx="2743200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/>
          <p:nvPr/>
        </p:nvGraphicFramePr>
        <p:xfrm>
          <a:off x="4628445" y="1219200"/>
          <a:ext cx="2743200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Chart 9"/>
          <p:cNvGraphicFramePr/>
          <p:nvPr/>
        </p:nvGraphicFramePr>
        <p:xfrm>
          <a:off x="7429500" y="838200"/>
          <a:ext cx="2743200" cy="2857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944562"/>
          </a:xfrm>
        </p:spPr>
        <p:txBody>
          <a:bodyPr>
            <a:normAutofit/>
          </a:bodyPr>
          <a:lstStyle/>
          <a:p>
            <a:r>
              <a:rPr lang="en-US" dirty="0"/>
              <a:t>3 Year 3 Product comparison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209800" y="495300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 Your text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57800" y="449580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 Your text here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001000" y="403860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/>
              <a:t> Your text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000" y="3962400"/>
            <a:ext cx="12096000" cy="1676400"/>
            <a:chOff x="0" y="2086"/>
            <a:chExt cx="5760" cy="1056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Performance comparison for 2 months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7924800" y="2362201"/>
            <a:ext cx="3810000" cy="3763963"/>
          </a:xfrm>
        </p:spPr>
        <p:txBody>
          <a:bodyPr>
            <a:normAutofit/>
          </a:bodyPr>
          <a:lstStyle/>
          <a:p>
            <a:r>
              <a:rPr lang="en-US" sz="2400" dirty="0"/>
              <a:t>You can replace this text with yours</a:t>
            </a:r>
          </a:p>
          <a:p>
            <a:r>
              <a:rPr lang="en-US" sz="2400" dirty="0"/>
              <a:t>You can replace this text with yours</a:t>
            </a:r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9" name="Group 12"/>
          <p:cNvGrpSpPr/>
          <p:nvPr/>
        </p:nvGrpSpPr>
        <p:grpSpPr>
          <a:xfrm>
            <a:off x="1752600" y="1501162"/>
            <a:ext cx="6096000" cy="4671039"/>
            <a:chOff x="457200" y="1752600"/>
            <a:chExt cx="6096000" cy="4671039"/>
          </a:xfrm>
        </p:grpSpPr>
        <p:graphicFrame>
          <p:nvGraphicFramePr>
            <p:cNvPr id="4" name="Chart 3"/>
            <p:cNvGraphicFramePr/>
            <p:nvPr>
              <p:extLst>
                <p:ext uri="{D42A27DB-BD31-4B8C-83A1-F6EECF244321}">
                  <p14:modId xmlns:p14="http://schemas.microsoft.com/office/powerpoint/2010/main" val="3373521050"/>
                </p:ext>
              </p:extLst>
            </p:nvPr>
          </p:nvGraphicFramePr>
          <p:xfrm>
            <a:off x="457200" y="1752600"/>
            <a:ext cx="6096000" cy="406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" name="Rectangle 4"/>
            <p:cNvSpPr/>
            <p:nvPr/>
          </p:nvSpPr>
          <p:spPr>
            <a:xfrm>
              <a:off x="1219200" y="6172200"/>
              <a:ext cx="457200" cy="1524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1"/>
            </a:gradFill>
            <a:ln w="952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733800" y="6172200"/>
              <a:ext cx="457200" cy="152400"/>
            </a:xfrm>
            <a:prstGeom prst="rect">
              <a:avLst/>
            </a:prstGeom>
            <a:gradFill>
              <a:gsLst>
                <a:gs pos="0">
                  <a:schemeClr val="tx2">
                    <a:lumMod val="60000"/>
                    <a:lumOff val="40000"/>
                  </a:schemeClr>
                </a:gs>
                <a:gs pos="5000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lin ang="0" scaled="1"/>
            </a:gradFill>
            <a:ln w="63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733746" y="6053523"/>
              <a:ext cx="9087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January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247562" y="6054307"/>
              <a:ext cx="10223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February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7924800" y="1676401"/>
            <a:ext cx="0" cy="4396761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"/>
          <p:cNvGrpSpPr>
            <a:grpSpLocks/>
          </p:cNvGrpSpPr>
          <p:nvPr/>
        </p:nvGrpSpPr>
        <p:grpSpPr bwMode="auto">
          <a:xfrm>
            <a:off x="0" y="3929628"/>
            <a:ext cx="12096000" cy="1676400"/>
            <a:chOff x="0" y="2086"/>
            <a:chExt cx="5760" cy="1056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497322490"/>
              </p:ext>
            </p:extLst>
          </p:nvPr>
        </p:nvGraphicFramePr>
        <p:xfrm>
          <a:off x="1828800" y="17526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for 2 months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7848600" y="2743201"/>
            <a:ext cx="3581400" cy="3382963"/>
          </a:xfrm>
        </p:spPr>
        <p:txBody>
          <a:bodyPr>
            <a:normAutofit/>
          </a:bodyPr>
          <a:lstStyle/>
          <a:p>
            <a:r>
              <a:rPr lang="en-US" sz="2400" dirty="0"/>
              <a:t>You can replace this text</a:t>
            </a:r>
          </a:p>
          <a:p>
            <a:r>
              <a:rPr lang="en-US" sz="2400" dirty="0"/>
              <a:t>You can replace this text</a:t>
            </a:r>
          </a:p>
        </p:txBody>
      </p:sp>
    </p:spTree>
    <p:extLst>
      <p:ext uri="{BB962C8B-B14F-4D97-AF65-F5344CB8AC3E}">
        <p14:creationId xmlns:p14="http://schemas.microsoft.com/office/powerpoint/2010/main" val="396837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371243" y="2141229"/>
            <a:ext cx="6022349" cy="3530473"/>
            <a:chOff x="1041915" y="1047757"/>
            <a:chExt cx="6937137" cy="4724604"/>
          </a:xfrm>
          <a:solidFill>
            <a:schemeClr val="accent5">
              <a:lumMod val="20000"/>
              <a:lumOff val="80000"/>
            </a:schemeClr>
          </a:solidFill>
          <a:effectLst>
            <a:reflection blurRad="6350" stA="52000" endA="300" endPos="35000" dir="5400000" sy="-100000" algn="bl" rotWithShape="0"/>
          </a:effectLst>
          <a:scene3d>
            <a:camera prst="perspectiveContrastingRightFacing" fov="2400000">
              <a:rot lat="308104" lon="19246992" rev="21594000"/>
            </a:camera>
            <a:lightRig rig="threePt" dir="t"/>
          </a:scene3d>
        </p:grpSpPr>
        <p:sp>
          <p:nvSpPr>
            <p:cNvPr id="2" name="Rectangle 1"/>
            <p:cNvSpPr/>
            <p:nvPr/>
          </p:nvSpPr>
          <p:spPr>
            <a:xfrm>
              <a:off x="1044852" y="1047960"/>
              <a:ext cx="6934200" cy="4724401"/>
            </a:xfrm>
            <a:prstGeom prst="rect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1041915" y="1082692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/>
            <p:cNvCxnSpPr/>
            <p:nvPr/>
          </p:nvCxnSpPr>
          <p:spPr>
            <a:xfrm>
              <a:off x="1041915" y="1367552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041915" y="1668304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041915" y="1969056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041915" y="2269808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041915" y="2570560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041915" y="2871312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041915" y="3172064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041915" y="3472816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041915" y="3773568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041915" y="4074320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41915" y="4375072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041915" y="4675824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041915" y="4976576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041915" y="5277328"/>
              <a:ext cx="68580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-952500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rot="5400000">
              <a:off x="-587043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rot="5400000">
              <a:off x="-221586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rot="5400000">
              <a:off x="143871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rot="5400000">
              <a:off x="509328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874785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rot="5400000">
              <a:off x="1240242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1605699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1971156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5400000">
              <a:off x="2336613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rot="5400000">
              <a:off x="2702070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>
              <a:off x="3067527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rot="5400000">
              <a:off x="3432984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5400000">
              <a:off x="3798441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rot="5400000">
              <a:off x="4163898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rot="5400000">
              <a:off x="4529355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rot="5400000">
              <a:off x="4894812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5400000">
              <a:off x="5260269" y="3218663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rot="5400000">
              <a:off x="5776193" y="3282229"/>
              <a:ext cx="4343400" cy="1588"/>
            </a:xfrm>
            <a:prstGeom prst="line">
              <a:avLst/>
            </a:prstGeom>
            <a:grpFill/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2" name="Chart 40"/>
          <p:cNvGraphicFramePr>
            <a:graphicFrameLocks/>
          </p:cNvGraphicFramePr>
          <p:nvPr/>
        </p:nvGraphicFramePr>
        <p:xfrm>
          <a:off x="1639141" y="3485030"/>
          <a:ext cx="6096000" cy="3175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52" name="Title 3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Column Chart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6A8EF86-2170-404E-827B-47F9CBE44D60}"/>
              </a:ext>
            </a:extLst>
          </p:cNvPr>
          <p:cNvSpPr txBox="1"/>
          <p:nvPr/>
        </p:nvSpPr>
        <p:spPr>
          <a:xfrm>
            <a:off x="8131007" y="2067485"/>
            <a:ext cx="36546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may enter your notes regarding the chart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may enter your notes regarding the chart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may enter your notes regarding the chart here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2968E8-A497-4664-9C03-1085F10D1B4E}"/>
              </a:ext>
            </a:extLst>
          </p:cNvPr>
          <p:cNvCxnSpPr>
            <a:cxnSpLocks/>
          </p:cNvCxnSpPr>
          <p:nvPr/>
        </p:nvCxnSpPr>
        <p:spPr>
          <a:xfrm>
            <a:off x="7924800" y="1525485"/>
            <a:ext cx="0" cy="48557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277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3D Column Chart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1362635" y="1940473"/>
          <a:ext cx="5181600" cy="4114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4" name="Group 17"/>
          <p:cNvGrpSpPr/>
          <p:nvPr/>
        </p:nvGrpSpPr>
        <p:grpSpPr>
          <a:xfrm>
            <a:off x="7328647" y="1752600"/>
            <a:ext cx="3962400" cy="1755648"/>
            <a:chOff x="4876800" y="1905000"/>
            <a:chExt cx="3962400" cy="1755648"/>
          </a:xfrm>
        </p:grpSpPr>
        <p:sp>
          <p:nvSpPr>
            <p:cNvPr id="4" name="Rounded Rectangle 3"/>
            <p:cNvSpPr/>
            <p:nvPr/>
          </p:nvSpPr>
          <p:spPr>
            <a:xfrm>
              <a:off x="5254752" y="1905000"/>
              <a:ext cx="3584448" cy="1755648"/>
            </a:xfrm>
            <a:prstGeom prst="roundRect">
              <a:avLst>
                <a:gd name="adj" fmla="val 29967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pic>
          <p:nvPicPr>
            <p:cNvPr id="7" name="Picture 6" descr="Rounded rectangle.png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5334000" y="1959810"/>
              <a:ext cx="3200400" cy="447058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791200" y="2209800"/>
              <a:ext cx="2819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include your text here related </a:t>
              </a:r>
              <a:r>
                <a:rPr lang="en-US" sz="2400">
                  <a:latin typeface="Calibri" pitchFamily="34" charset="0"/>
                </a:rPr>
                <a:t>to Series 1</a:t>
              </a:r>
              <a:endParaRPr lang="en-US" sz="2400" dirty="0">
                <a:latin typeface="Calibri" pitchFamily="34" charset="0"/>
              </a:endParaRPr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4876800" y="2286000"/>
              <a:ext cx="914400" cy="1010265"/>
              <a:chOff x="4648200" y="2514600"/>
              <a:chExt cx="914400" cy="1010265"/>
            </a:xfrm>
          </p:grpSpPr>
          <p:pic>
            <p:nvPicPr>
              <p:cNvPr id="6" name="Picture 2" descr="D:\Some example templates\All vectors in eps format\White ball temp.png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648200" y="2514600"/>
                <a:ext cx="914400" cy="1010265"/>
              </a:xfrm>
              <a:prstGeom prst="rect">
                <a:avLst/>
              </a:prstGeom>
              <a:noFill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876800" y="2590800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dirty="0">
                    <a:latin typeface="Calibri" pitchFamily="34" charset="0"/>
                  </a:rPr>
                  <a:t>1</a:t>
                </a:r>
              </a:p>
            </p:txBody>
          </p:sp>
        </p:grpSp>
      </p:grpSp>
      <p:grpSp>
        <p:nvGrpSpPr>
          <p:cNvPr id="16" name="Group 13"/>
          <p:cNvGrpSpPr/>
          <p:nvPr/>
        </p:nvGrpSpPr>
        <p:grpSpPr>
          <a:xfrm>
            <a:off x="7328647" y="3886200"/>
            <a:ext cx="3886200" cy="1752600"/>
            <a:chOff x="5029200" y="3505200"/>
            <a:chExt cx="3886200" cy="1752600"/>
          </a:xfrm>
        </p:grpSpPr>
        <p:sp>
          <p:nvSpPr>
            <p:cNvPr id="5" name="Rounded Rectangle 4"/>
            <p:cNvSpPr/>
            <p:nvPr/>
          </p:nvSpPr>
          <p:spPr>
            <a:xfrm>
              <a:off x="5334000" y="3505200"/>
              <a:ext cx="3581400" cy="1752600"/>
            </a:xfrm>
            <a:prstGeom prst="roundRect">
              <a:avLst>
                <a:gd name="adj" fmla="val 32923"/>
              </a:avLst>
            </a:prstGeom>
            <a:solidFill>
              <a:schemeClr val="bg2">
                <a:lumMod val="50000"/>
              </a:schemeClr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pic>
          <p:nvPicPr>
            <p:cNvPr id="8" name="Picture 7" descr="Rounded rectangle.png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5562600" y="3616873"/>
              <a:ext cx="3124200" cy="497927"/>
            </a:xfrm>
            <a:prstGeom prst="rect">
              <a:avLst/>
            </a:prstGeom>
          </p:spPr>
        </p:pic>
        <p:pic>
          <p:nvPicPr>
            <p:cNvPr id="9" name="Picture 2" descr="D:\Some example templates\All vectors in eps format\White ball temp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5029200" y="3866535"/>
              <a:ext cx="914400" cy="1010265"/>
            </a:xfrm>
            <a:prstGeom prst="rect">
              <a:avLst/>
            </a:prstGeom>
            <a:noFill/>
          </p:spPr>
        </p:pic>
        <p:sp>
          <p:nvSpPr>
            <p:cNvPr id="11" name="TextBox 10"/>
            <p:cNvSpPr txBox="1"/>
            <p:nvPr/>
          </p:nvSpPr>
          <p:spPr>
            <a:xfrm>
              <a:off x="6019800" y="3828871"/>
              <a:ext cx="2895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include your text here related to Series 2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73566" y="3984982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>
                  <a:latin typeface="Calibri" pitchFamily="34" charset="0"/>
                </a:rPr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3043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Chart bld="series"/>
        </p:bldSub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4953000"/>
            <a:ext cx="12192000" cy="19050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3D Column Chart</a:t>
            </a:r>
            <a:endParaRPr lang="en-US" dirty="0">
              <a:latin typeface="Franklin Gothic Medium Cond" pitchFamily="34" charset="0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2463209110"/>
              </p:ext>
            </p:extLst>
          </p:nvPr>
        </p:nvGraphicFramePr>
        <p:xfrm>
          <a:off x="838200" y="1066800"/>
          <a:ext cx="7620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7277100" y="1828800"/>
            <a:ext cx="2963333" cy="3124200"/>
          </a:xfrm>
          <a:prstGeom prst="roundRect">
            <a:avLst>
              <a:gd name="adj" fmla="val 11743"/>
            </a:avLst>
          </a:prstGeom>
          <a:gradFill>
            <a:gsLst>
              <a:gs pos="0">
                <a:schemeClr val="accent3">
                  <a:lumMod val="20000"/>
                  <a:lumOff val="80000"/>
                </a:schemeClr>
              </a:gs>
              <a:gs pos="35000">
                <a:schemeClr val="accent3">
                  <a:tint val="37000"/>
                  <a:satMod val="300000"/>
                </a:schemeClr>
              </a:gs>
              <a:gs pos="100000">
                <a:schemeClr val="accent3">
                  <a:tint val="15000"/>
                  <a:satMod val="350000"/>
                </a:schemeClr>
              </a:gs>
            </a:gsLst>
          </a:gra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</a:rPr>
              <a:t>Your text here and more text here and more text here and more text here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239000" y="1704975"/>
            <a:ext cx="3048000" cy="657225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Graph Title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clusion_box"/>
          <p:cNvSpPr/>
          <p:nvPr/>
        </p:nvSpPr>
        <p:spPr>
          <a:xfrm>
            <a:off x="7086600" y="1448773"/>
            <a:ext cx="3124200" cy="3429000"/>
          </a:xfrm>
          <a:prstGeom prst="roundRect">
            <a:avLst>
              <a:gd name="adj" fmla="val 11474"/>
            </a:avLst>
          </a:prstGeom>
          <a:gradFill flip="none" rotWithShape="1">
            <a:gsLst>
              <a:gs pos="0">
                <a:schemeClr val="accent5">
                  <a:shade val="51000"/>
                  <a:satMod val="130000"/>
                </a:schemeClr>
              </a:gs>
              <a:gs pos="80000">
                <a:schemeClr val="accent5">
                  <a:shade val="93000"/>
                  <a:satMod val="130000"/>
                </a:schemeClr>
              </a:gs>
              <a:gs pos="100000">
                <a:schemeClr val="accent5">
                  <a:shade val="94000"/>
                  <a:satMod val="135000"/>
                </a:schemeClr>
              </a:gs>
            </a:gsLst>
            <a:lin ang="13500000" scaled="1"/>
            <a:tileRect/>
          </a:gra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tIns="182880" rtlCol="0" anchor="t" anchorCtr="0"/>
          <a:lstStyle/>
          <a:p>
            <a:pPr marL="234950" indent="-2349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Your conclusion from graph here and details here. 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More text here</a:t>
            </a:r>
          </a:p>
          <a:p>
            <a:pPr marL="234950" indent="-234950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More text here</a:t>
            </a:r>
          </a:p>
          <a:p>
            <a:pPr marL="234950" indent="-234950">
              <a:buFont typeface="Arial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583324"/>
          </a:xfrm>
        </p:spPr>
        <p:txBody>
          <a:bodyPr>
            <a:normAutofit fontScale="90000"/>
          </a:bodyPr>
          <a:lstStyle/>
          <a:p>
            <a:r>
              <a:rPr lang="en-US" dirty="0"/>
              <a:t>Stacked Column Chart</a:t>
            </a:r>
          </a:p>
        </p:txBody>
      </p:sp>
      <p:graphicFrame>
        <p:nvGraphicFramePr>
          <p:cNvPr id="3" name="Content Placeholder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6700470"/>
              </p:ext>
            </p:extLst>
          </p:nvPr>
        </p:nvGraphicFramePr>
        <p:xfrm>
          <a:off x="381000" y="990600"/>
          <a:ext cx="5867400" cy="53339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8450" y="4038601"/>
            <a:ext cx="2749550" cy="181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53"/>
          <p:cNvSpPr/>
          <p:nvPr/>
        </p:nvSpPr>
        <p:spPr bwMode="auto">
          <a:xfrm>
            <a:off x="1846138" y="5415151"/>
            <a:ext cx="4297363" cy="624425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0" y="3733800"/>
            <a:ext cx="12192000" cy="1676400"/>
            <a:chOff x="0" y="2086"/>
            <a:chExt cx="5760" cy="1056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3" name="Group 14"/>
          <p:cNvGrpSpPr/>
          <p:nvPr/>
        </p:nvGrpSpPr>
        <p:grpSpPr>
          <a:xfrm>
            <a:off x="1923800" y="1676400"/>
            <a:ext cx="4114800" cy="4114800"/>
            <a:chOff x="1295400" y="1159692"/>
            <a:chExt cx="4114800" cy="4114800"/>
          </a:xfr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8100000" scaled="1"/>
            <a:tileRect/>
          </a:gradFill>
        </p:grpSpPr>
        <p:sp>
          <p:nvSpPr>
            <p:cNvPr id="16" name="Oval 15"/>
            <p:cNvSpPr/>
            <p:nvPr/>
          </p:nvSpPr>
          <p:spPr>
            <a:xfrm>
              <a:off x="1295400" y="1159692"/>
              <a:ext cx="4114800" cy="411480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524000" y="1388292"/>
              <a:ext cx="3657600" cy="36576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03605521"/>
              </p:ext>
            </p:extLst>
          </p:nvPr>
        </p:nvGraphicFramePr>
        <p:xfrm>
          <a:off x="1038100" y="1192306"/>
          <a:ext cx="5638800" cy="51322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620000" y="2209801"/>
            <a:ext cx="243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endParaRPr lang="en-US" dirty="0"/>
          </a:p>
          <a:p>
            <a:pPr marL="342900" indent="-342900">
              <a:buFont typeface="Arial" pitchFamily="34" charset="0"/>
              <a:buChar char="•"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4618706" y="3928268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Pie chart with Gloss and Chrome Frame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6866670" y="2250186"/>
            <a:ext cx="4068762" cy="3357751"/>
          </a:xfrm>
        </p:spPr>
        <p:txBody>
          <a:bodyPr>
            <a:normAutofit/>
          </a:bodyPr>
          <a:lstStyle/>
          <a:p>
            <a:r>
              <a:rPr lang="en-US" sz="2000" dirty="0"/>
              <a:t>You can replace this placeholder text with yours</a:t>
            </a:r>
          </a:p>
          <a:p>
            <a:r>
              <a:rPr lang="en-US" sz="2000" dirty="0"/>
              <a:t>You can replace this placeholder text with yours</a:t>
            </a:r>
          </a:p>
          <a:p>
            <a:endParaRPr lang="en-US" sz="2000" dirty="0"/>
          </a:p>
        </p:txBody>
      </p:sp>
      <p:sp>
        <p:nvSpPr>
          <p:cNvPr id="12" name="Oval 35"/>
          <p:cNvSpPr>
            <a:spLocks noChangeArrowheads="1"/>
          </p:cNvSpPr>
          <p:nvPr/>
        </p:nvSpPr>
        <p:spPr bwMode="auto">
          <a:xfrm>
            <a:off x="2838200" y="2057400"/>
            <a:ext cx="2438400" cy="2133600"/>
          </a:xfrm>
          <a:prstGeom prst="ellipse">
            <a:avLst/>
          </a:prstGeom>
          <a:gradFill rotWithShape="1">
            <a:gsLst>
              <a:gs pos="0">
                <a:srgbClr val="FFFFFF">
                  <a:alpha val="27000"/>
                </a:srgbClr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738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971800" y="2209800"/>
            <a:ext cx="6248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0" dist="127000" dir="5400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7973603" lon="0" rev="0"/>
            </a:camera>
            <a:lightRig rig="soft" dir="t">
              <a:rot lat="0" lon="0" rev="2400000"/>
            </a:lightRig>
          </a:scene3d>
          <a:sp3d extrusionH="190500" prstMaterial="metal">
            <a:extrusionClr>
              <a:schemeClr val="bg1">
                <a:lumMod val="95000"/>
              </a:schemeClr>
            </a:extrusionClr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 pitchFamily="34" charset="0"/>
            </a:endParaRP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486164755"/>
              </p:ext>
            </p:extLst>
          </p:nvPr>
        </p:nvGraphicFramePr>
        <p:xfrm>
          <a:off x="3124200" y="1905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Stacked Column Chart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24000" y="1177623"/>
            <a:ext cx="8934450" cy="480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Your graph conclusion here. Click on the graph to edit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Bar Chart - Stylized</a:t>
            </a:r>
          </a:p>
        </p:txBody>
      </p:sp>
      <p:graphicFrame>
        <p:nvGraphicFramePr>
          <p:cNvPr id="5" name="Chart 4"/>
          <p:cNvGraphicFramePr/>
          <p:nvPr/>
        </p:nvGraphicFramePr>
        <p:xfrm>
          <a:off x="1137264" y="1867670"/>
          <a:ext cx="6475233" cy="4316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67699" y="2300288"/>
            <a:ext cx="343246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</a:rPr>
              <a:t>You may enter your notes regarding the chart here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</a:rPr>
              <a:t>You may enter your notes regarding the chart here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</a:rPr>
              <a:t>You may enter your notes regarding the chart here</a:t>
            </a:r>
          </a:p>
        </p:txBody>
      </p:sp>
      <p:cxnSp>
        <p:nvCxnSpPr>
          <p:cNvPr id="8" name="Straight Connector 7"/>
          <p:cNvCxnSpPr>
            <a:cxnSpLocks/>
          </p:cNvCxnSpPr>
          <p:nvPr/>
        </p:nvCxnSpPr>
        <p:spPr>
          <a:xfrm>
            <a:off x="8039100" y="1690688"/>
            <a:ext cx="63500" cy="406241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7495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category" animBg="0"/>
        </p:bldSub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48000" y="4191000"/>
            <a:ext cx="12096000" cy="1676400"/>
            <a:chOff x="0" y="2086"/>
            <a:chExt cx="5760" cy="1056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Bar chart beveled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876800" y="1600201"/>
            <a:ext cx="3705600" cy="4419600"/>
          </a:xfrm>
        </p:spPr>
        <p:txBody>
          <a:bodyPr>
            <a:normAutofit/>
          </a:bodyPr>
          <a:lstStyle/>
          <a:p>
            <a:r>
              <a:rPr lang="en-US" sz="2400" dirty="0"/>
              <a:t>You can replace this placeholder text with yours</a:t>
            </a:r>
          </a:p>
          <a:p>
            <a:r>
              <a:rPr lang="en-US" sz="2400" dirty="0"/>
              <a:t>You can replace this placeholder text with yours</a:t>
            </a: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904711601"/>
              </p:ext>
            </p:extLst>
          </p:nvPr>
        </p:nvGraphicFramePr>
        <p:xfrm>
          <a:off x="571500" y="1310481"/>
          <a:ext cx="6781800" cy="5105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5258594" y="3809207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3" grpId="0">
        <p:bldSub>
          <a:bldChart bld="series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Bar chart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338568" y="2402431"/>
            <a:ext cx="3765991" cy="3535363"/>
          </a:xfrm>
        </p:spPr>
        <p:txBody>
          <a:bodyPr>
            <a:normAutofit/>
          </a:bodyPr>
          <a:lstStyle/>
          <a:p>
            <a:r>
              <a:rPr lang="en-US" dirty="0"/>
              <a:t>You can replace this placeholder text with yours</a:t>
            </a:r>
          </a:p>
          <a:p>
            <a:r>
              <a:rPr lang="en-US" dirty="0"/>
              <a:t>You can replace this placeholder text with yours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1143000" y="1749579"/>
          <a:ext cx="6096000" cy="4419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4957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3" grpId="0">
        <p:bldSub>
          <a:bldChart bld="category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Pyramid Bar chart 100% stacked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362030" y="2427696"/>
            <a:ext cx="3915569" cy="3763963"/>
          </a:xfrm>
        </p:spPr>
        <p:txBody>
          <a:bodyPr>
            <a:normAutofit/>
          </a:bodyPr>
          <a:lstStyle/>
          <a:p>
            <a:r>
              <a:rPr lang="en-US" dirty="0"/>
              <a:t>You can replace this placeholder text with yours</a:t>
            </a:r>
          </a:p>
          <a:p>
            <a:r>
              <a:rPr lang="en-US" dirty="0"/>
              <a:t>You can replace this placeholder text with yours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1089026" y="1560513"/>
          <a:ext cx="6096000" cy="4851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42970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3" grpId="0">
        <p:bldSub>
          <a:bldChart bld="series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7E8F7FFC-E1AB-4BD6-BD7D-412E78B140D1}"/>
              </a:ext>
            </a:extLst>
          </p:cNvPr>
          <p:cNvGraphicFramePr/>
          <p:nvPr/>
        </p:nvGraphicFramePr>
        <p:xfrm>
          <a:off x="984250" y="1885950"/>
          <a:ext cx="9721850" cy="3447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BE662C80-424F-4292-8619-D9297B903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Infographic </a:t>
            </a:r>
          </a:p>
        </p:txBody>
      </p:sp>
    </p:spTree>
    <p:extLst>
      <p:ext uri="{BB962C8B-B14F-4D97-AF65-F5344CB8AC3E}">
        <p14:creationId xmlns:p14="http://schemas.microsoft.com/office/powerpoint/2010/main" val="35416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Chart with Data Labels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1414462" y="1800225"/>
          <a:ext cx="9248775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7F6506B-F3EB-4803-A5D9-AEEE2D591C11}"/>
              </a:ext>
            </a:extLst>
          </p:cNvPr>
          <p:cNvSpPr txBox="1"/>
          <p:nvPr/>
        </p:nvSpPr>
        <p:spPr>
          <a:xfrm>
            <a:off x="1433512" y="5924550"/>
            <a:ext cx="932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Markers are filled with white. Border color of markers match the line color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9178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 chart with 3 series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1087120" y="1876479"/>
          <a:ext cx="7743825" cy="4667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830945" y="1981200"/>
            <a:ext cx="29038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may enter your notes regarding the chart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may enter your notes regarding the chart here</a:t>
            </a:r>
          </a:p>
        </p:txBody>
      </p:sp>
    </p:spTree>
    <p:extLst>
      <p:ext uri="{BB962C8B-B14F-4D97-AF65-F5344CB8AC3E}">
        <p14:creationId xmlns:p14="http://schemas.microsoft.com/office/powerpoint/2010/main" val="389212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series" animBg="0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48000" y="3048000"/>
            <a:ext cx="12096000" cy="1981200"/>
            <a:chOff x="0" y="1894"/>
            <a:chExt cx="5760" cy="1248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8" name="Rectangle 25"/>
            <p:cNvSpPr>
              <a:spLocks noChangeArrowheads="1"/>
            </p:cNvSpPr>
            <p:nvPr/>
          </p:nvSpPr>
          <p:spPr bwMode="gray">
            <a:xfrm flipV="1">
              <a:off x="0" y="1894"/>
              <a:ext cx="5760" cy="438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graphicFrame>
        <p:nvGraphicFramePr>
          <p:cNvPr id="4" name="Chart 3"/>
          <p:cNvGraphicFramePr/>
          <p:nvPr/>
        </p:nvGraphicFramePr>
        <p:xfrm>
          <a:off x="1900689" y="1688707"/>
          <a:ext cx="6096000" cy="4483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3D Line Chart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sz="half" idx="2"/>
          </p:nvPr>
        </p:nvSpPr>
        <p:spPr>
          <a:xfrm>
            <a:off x="7848600" y="2362200"/>
            <a:ext cx="3505200" cy="2133600"/>
          </a:xfrm>
        </p:spPr>
        <p:txBody>
          <a:bodyPr>
            <a:normAutofit/>
          </a:bodyPr>
          <a:lstStyle/>
          <a:p>
            <a:pPr marL="231775" indent="-231775"/>
            <a:r>
              <a:rPr lang="en-US" sz="2400" dirty="0"/>
              <a:t>You can replace this text</a:t>
            </a:r>
          </a:p>
          <a:p>
            <a:pPr marL="231775" indent="-231775"/>
            <a:r>
              <a:rPr lang="en-US" sz="2400" dirty="0"/>
              <a:t>You can replace this text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7848600" y="1905000"/>
            <a:ext cx="0" cy="38100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5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series"/>
        </p:bldSub>
      </p:bldGraphic>
      <p:bldP spid="20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 graph with a highlight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1981200" y="1752600"/>
          <a:ext cx="60960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1295400"/>
            <a:ext cx="3209313" cy="2278068"/>
          </a:xfrm>
          <a:prstGeom prst="rect">
            <a:avLst/>
          </a:prstGeom>
        </p:spPr>
      </p:pic>
      <p:grpSp>
        <p:nvGrpSpPr>
          <p:cNvPr id="4" name="Group 11"/>
          <p:cNvGrpSpPr/>
          <p:nvPr/>
        </p:nvGrpSpPr>
        <p:grpSpPr>
          <a:xfrm>
            <a:off x="8915400" y="3945194"/>
            <a:ext cx="2819400" cy="2091392"/>
            <a:chOff x="6705600" y="3962400"/>
            <a:chExt cx="2819400" cy="2091392"/>
          </a:xfrm>
        </p:grpSpPr>
        <p:sp>
          <p:nvSpPr>
            <p:cNvPr id="7" name="TextBox 6"/>
            <p:cNvSpPr txBox="1"/>
            <p:nvPr/>
          </p:nvSpPr>
          <p:spPr>
            <a:xfrm>
              <a:off x="6858000" y="4114800"/>
              <a:ext cx="26670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edit the position of the  hand to highlight the  point you choose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6705600" y="3962400"/>
              <a:ext cx="0" cy="18288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05600" y="3962400"/>
              <a:ext cx="214251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57769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graphicEl>
                                              <a:chart seriesIdx="2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Chart bld="series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53"/>
          <p:cNvSpPr/>
          <p:nvPr/>
        </p:nvSpPr>
        <p:spPr bwMode="auto">
          <a:xfrm>
            <a:off x="1493838" y="5715001"/>
            <a:ext cx="4297363" cy="624425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1571500" y="1976250"/>
            <a:ext cx="4114800" cy="4114800"/>
            <a:chOff x="1295400" y="1159692"/>
            <a:chExt cx="4114800" cy="4114800"/>
          </a:xfrm>
          <a:gradFill flip="none" rotWithShape="1">
            <a:gsLst>
              <a:gs pos="0">
                <a:srgbClr val="FBE4AE"/>
              </a:gs>
              <a:gs pos="13000">
                <a:srgbClr val="BD922A"/>
              </a:gs>
              <a:gs pos="21001">
                <a:srgbClr val="BD922A"/>
              </a:gs>
              <a:gs pos="63000">
                <a:srgbClr val="FBE4AE"/>
              </a:gs>
              <a:gs pos="67000">
                <a:srgbClr val="BD922A"/>
              </a:gs>
              <a:gs pos="69000">
                <a:srgbClr val="835E17"/>
              </a:gs>
              <a:gs pos="82001">
                <a:srgbClr val="A28949"/>
              </a:gs>
              <a:gs pos="100000">
                <a:srgbClr val="FAE3B7"/>
              </a:gs>
            </a:gsLst>
            <a:lin ang="8100000" scaled="0"/>
            <a:tileRect/>
          </a:gradFill>
        </p:grpSpPr>
        <p:sp>
          <p:nvSpPr>
            <p:cNvPr id="16" name="Oval 15"/>
            <p:cNvSpPr/>
            <p:nvPr/>
          </p:nvSpPr>
          <p:spPr>
            <a:xfrm>
              <a:off x="1295400" y="1159692"/>
              <a:ext cx="4114800" cy="4114800"/>
            </a:xfrm>
            <a:prstGeom prst="ellipse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1524000" y="1388292"/>
              <a:ext cx="3657600" cy="36576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219963517"/>
              </p:ext>
            </p:extLst>
          </p:nvPr>
        </p:nvGraphicFramePr>
        <p:xfrm>
          <a:off x="685800" y="1417638"/>
          <a:ext cx="5638800" cy="4983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/>
          <p:cNvCxnSpPr/>
          <p:nvPr/>
        </p:nvCxnSpPr>
        <p:spPr>
          <a:xfrm rot="5400000">
            <a:off x="4563767" y="3804256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Pie chart with gloss and Gold Frame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7013078" y="2199481"/>
            <a:ext cx="3989511" cy="3763963"/>
          </a:xfrm>
        </p:spPr>
        <p:txBody>
          <a:bodyPr>
            <a:normAutofit/>
          </a:bodyPr>
          <a:lstStyle/>
          <a:p>
            <a:r>
              <a:rPr lang="en-US" sz="2000" dirty="0"/>
              <a:t>You can replace this placeholder text with yours</a:t>
            </a:r>
          </a:p>
          <a:p>
            <a:r>
              <a:rPr lang="en-US" sz="2000" dirty="0"/>
              <a:t>You can replace this placeholder text with yours</a:t>
            </a:r>
          </a:p>
        </p:txBody>
      </p:sp>
      <p:sp>
        <p:nvSpPr>
          <p:cNvPr id="12" name="Oval 35"/>
          <p:cNvSpPr>
            <a:spLocks noChangeArrowheads="1"/>
          </p:cNvSpPr>
          <p:nvPr/>
        </p:nvSpPr>
        <p:spPr bwMode="auto">
          <a:xfrm>
            <a:off x="2438400" y="2286000"/>
            <a:ext cx="2438400" cy="2133600"/>
          </a:xfrm>
          <a:prstGeom prst="ellipse">
            <a:avLst/>
          </a:prstGeom>
          <a:gradFill rotWithShape="1">
            <a:gsLst>
              <a:gs pos="0">
                <a:srgbClr val="FFFFFF">
                  <a:alpha val="27000"/>
                </a:srgbClr>
              </a:gs>
              <a:gs pos="100000">
                <a:srgbClr val="FFFFFF">
                  <a:gamma/>
                  <a:shade val="46275"/>
                  <a:invGamma/>
                  <a:alpha val="0"/>
                </a:srgb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69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Line graph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564316" y="1600200"/>
            <a:ext cx="5018084" cy="452596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You can replace this placeholder text with your own text</a:t>
            </a:r>
          </a:p>
          <a:p>
            <a:pPr lvl="0"/>
            <a:r>
              <a:rPr lang="en-US" dirty="0"/>
              <a:t>You can replace this placeholder text with your own text</a:t>
            </a:r>
          </a:p>
          <a:p>
            <a:endParaRPr lang="en-US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3130286569"/>
              </p:ext>
            </p:extLst>
          </p:nvPr>
        </p:nvGraphicFramePr>
        <p:xfrm>
          <a:off x="609600" y="1295400"/>
          <a:ext cx="6096000" cy="4953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8" name="Straight Connector 7"/>
          <p:cNvCxnSpPr/>
          <p:nvPr/>
        </p:nvCxnSpPr>
        <p:spPr>
          <a:xfrm rot="5400000">
            <a:off x="3925094" y="3542506"/>
            <a:ext cx="46482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77996" y="3227375"/>
            <a:ext cx="946544" cy="7099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077630"/>
            <a:ext cx="1096444" cy="8899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Chart bld="series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Stacked Area in 2D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560935" y="2041711"/>
            <a:ext cx="3546796" cy="4290641"/>
          </a:xfrm>
        </p:spPr>
        <p:txBody>
          <a:bodyPr>
            <a:normAutofit/>
          </a:bodyPr>
          <a:lstStyle/>
          <a:p>
            <a:r>
              <a:rPr lang="en-US" dirty="0"/>
              <a:t>You can replace this placeholder text with yours</a:t>
            </a:r>
          </a:p>
          <a:p>
            <a:r>
              <a:rPr lang="en-US" dirty="0"/>
              <a:t>You can replace this placeholder text with yours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1174377" y="1775011"/>
          <a:ext cx="57912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5343221" y="4098317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069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Graphic spid="3" grpId="0">
        <p:bldSub>
          <a:bldChart bld="series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3"/>
          <p:cNvGrpSpPr>
            <a:grpSpLocks/>
          </p:cNvGrpSpPr>
          <p:nvPr/>
        </p:nvGrpSpPr>
        <p:grpSpPr bwMode="auto">
          <a:xfrm>
            <a:off x="48000" y="3962400"/>
            <a:ext cx="12096000" cy="1676400"/>
            <a:chOff x="0" y="2086"/>
            <a:chExt cx="5760" cy="1056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Stacked area in 3D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7315200" y="1600200"/>
            <a:ext cx="4267200" cy="4618038"/>
          </a:xfrm>
        </p:spPr>
        <p:txBody>
          <a:bodyPr>
            <a:normAutofit/>
          </a:bodyPr>
          <a:lstStyle/>
          <a:p>
            <a:r>
              <a:rPr lang="en-US" dirty="0"/>
              <a:t>You can replace this placeholder text with yours</a:t>
            </a:r>
          </a:p>
          <a:p>
            <a:r>
              <a:rPr lang="en-US" dirty="0"/>
              <a:t>You can replace this placeholder text with yours</a:t>
            </a:r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67978962"/>
              </p:ext>
            </p:extLst>
          </p:nvPr>
        </p:nvGraphicFramePr>
        <p:xfrm>
          <a:off x="838200" y="1417638"/>
          <a:ext cx="6096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4861960" y="3817144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Graphic spid="3" grpId="0">
        <p:bldSub>
          <a:bldChart bld="series"/>
        </p:bldSub>
      </p:bldGraphic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Area chart with Data labels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609600" y="1708417"/>
          <a:ext cx="7953375" cy="4667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077200" y="2274838"/>
            <a:ext cx="3657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may enter your notes regarding the chart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may enter your notes regarding the chart here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You may enter your notes regarding the chart here</a:t>
            </a:r>
          </a:p>
        </p:txBody>
      </p:sp>
    </p:spTree>
    <p:extLst>
      <p:ext uri="{BB962C8B-B14F-4D97-AF65-F5344CB8AC3E}">
        <p14:creationId xmlns:p14="http://schemas.microsoft.com/office/powerpoint/2010/main" val="2329730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10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 uiExpand="1">
        <p:bldSub>
          <a:bldChart bld="series" animBg="0"/>
        </p:bldSub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Radar diagram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763871" y="2209801"/>
            <a:ext cx="3751729" cy="3505200"/>
          </a:xfrm>
        </p:spPr>
        <p:txBody>
          <a:bodyPr>
            <a:normAutofit/>
          </a:bodyPr>
          <a:lstStyle/>
          <a:p>
            <a:r>
              <a:rPr lang="en-US" dirty="0"/>
              <a:t>You can replace this sample text with your own text</a:t>
            </a:r>
          </a:p>
          <a:p>
            <a:r>
              <a:rPr lang="en-US" dirty="0"/>
              <a:t>You can replace this text with your own text</a:t>
            </a:r>
          </a:p>
          <a:p>
            <a:endParaRPr lang="en-US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506504" y="1905000"/>
          <a:ext cx="6423003" cy="42820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23" name="Straight Connector 22"/>
          <p:cNvCxnSpPr/>
          <p:nvPr/>
        </p:nvCxnSpPr>
        <p:spPr>
          <a:xfrm>
            <a:off x="6436659" y="1905000"/>
            <a:ext cx="0" cy="381000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71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chart seriesIdx="1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Graphic spid="3" grpId="0">
        <p:bldSub>
          <a:bldChart bld="series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0" y="4419600"/>
            <a:ext cx="12192000" cy="1676400"/>
            <a:chOff x="0" y="2086"/>
            <a:chExt cx="5760" cy="1056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  <p:sp>
          <p:nvSpPr>
            <p:cNvPr id="10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solidFill>
                  <a:prstClr val="black"/>
                </a:solidFill>
                <a:cs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XY Scatter Plot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1609164" y="2173942"/>
          <a:ext cx="6096000" cy="36575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8135523" y="2863197"/>
            <a:ext cx="2962783" cy="1828800"/>
            <a:chOff x="6705600" y="3962400"/>
            <a:chExt cx="2142513" cy="1828800"/>
          </a:xfrm>
        </p:grpSpPr>
        <p:sp>
          <p:nvSpPr>
            <p:cNvPr id="13" name="TextBox 12"/>
            <p:cNvSpPr txBox="1"/>
            <p:nvPr/>
          </p:nvSpPr>
          <p:spPr>
            <a:xfrm>
              <a:off x="6858000" y="4114800"/>
              <a:ext cx="19901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prstClr val="black"/>
                  </a:solidFill>
                </a:rPr>
                <a:t>You can enter your text with conclusions here</a:t>
              </a:r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6705600" y="3962400"/>
              <a:ext cx="0" cy="18288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705600" y="3962400"/>
              <a:ext cx="2142513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636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1981200" y="1926542"/>
          <a:ext cx="5791200" cy="386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Bubble Chart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8001000" y="2438401"/>
            <a:ext cx="3876040" cy="2514599"/>
          </a:xfrm>
        </p:spPr>
        <p:txBody>
          <a:bodyPr>
            <a:noAutofit/>
          </a:bodyPr>
          <a:lstStyle/>
          <a:p>
            <a:r>
              <a:rPr lang="en-US" dirty="0"/>
              <a:t>You can replace this sample text with your own text</a:t>
            </a:r>
          </a:p>
          <a:p>
            <a:r>
              <a:rPr lang="en-US" dirty="0"/>
              <a:t>You can replace this text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3949344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category"/>
        </p:bldSub>
      </p:bldGraphic>
      <p:bldP spid="7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Bubble Chart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7089776" y="1600200"/>
            <a:ext cx="4492624" cy="4525963"/>
          </a:xfrm>
        </p:spPr>
        <p:txBody>
          <a:bodyPr>
            <a:normAutofit/>
          </a:bodyPr>
          <a:lstStyle/>
          <a:p>
            <a:r>
              <a:rPr lang="en-US" dirty="0"/>
              <a:t>You can replace this placeholder text with yours</a:t>
            </a:r>
          </a:p>
          <a:p>
            <a:r>
              <a:rPr lang="en-US" dirty="0"/>
              <a:t>You can replace this placeholder text with yours</a:t>
            </a:r>
          </a:p>
          <a:p>
            <a:endParaRPr lang="en-US" dirty="0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179457811"/>
              </p:ext>
            </p:extLst>
          </p:nvPr>
        </p:nvGraphicFramePr>
        <p:xfrm>
          <a:off x="609600" y="1676400"/>
          <a:ext cx="60960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rot="5400000">
            <a:off x="4801394" y="3862387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Graphic spid="3" grpId="0">
        <p:bldSub>
          <a:bldChart bld="series"/>
        </p:bldSub>
      </p:bldGraphic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Waterfall Chart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762000" y="2358752"/>
          <a:ext cx="65532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Content Placeholder 9"/>
          <p:cNvSpPr txBox="1">
            <a:spLocks/>
          </p:cNvSpPr>
          <p:nvPr/>
        </p:nvSpPr>
        <p:spPr>
          <a:xfrm>
            <a:off x="7862600" y="2798368"/>
            <a:ext cx="2590800" cy="159067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prstClr val="black"/>
                </a:solidFill>
              </a:rPr>
              <a:t>You can replace this text with yours</a:t>
            </a:r>
          </a:p>
          <a:p>
            <a:r>
              <a:rPr lang="en-US" sz="2000" dirty="0">
                <a:solidFill>
                  <a:prstClr val="black"/>
                </a:solidFill>
              </a:rPr>
              <a:t>You can replace this text with yours</a:t>
            </a:r>
          </a:p>
          <a:p>
            <a:endParaRPr lang="en-US" sz="2000" dirty="0">
              <a:solidFill>
                <a:prstClr val="black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5569997" y="3773124"/>
            <a:ext cx="4037806" cy="3117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2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hart 6"/>
          <p:cNvGraphicFramePr>
            <a:graphicFrameLocks/>
          </p:cNvGraphicFramePr>
          <p:nvPr/>
        </p:nvGraphicFramePr>
        <p:xfrm>
          <a:off x="1190625" y="1839102"/>
          <a:ext cx="9810749" cy="47053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chart</a:t>
            </a:r>
          </a:p>
        </p:txBody>
      </p:sp>
    </p:spTree>
    <p:extLst>
      <p:ext uri="{BB962C8B-B14F-4D97-AF65-F5344CB8AC3E}">
        <p14:creationId xmlns:p14="http://schemas.microsoft.com/office/powerpoint/2010/main" val="954223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Chart bld="category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lipse 53"/>
          <p:cNvSpPr/>
          <p:nvPr/>
        </p:nvSpPr>
        <p:spPr bwMode="auto">
          <a:xfrm>
            <a:off x="1209673" y="5695947"/>
            <a:ext cx="5353051" cy="685800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 dirty="0">
              <a:solidFill>
                <a:srgbClr val="FFFFFF"/>
              </a:solidFill>
              <a:latin typeface="Calibri" panose="020F0502020204030204" pitchFamily="34" charset="0"/>
              <a:ea typeface="ＭＳ Ｐゴシック" charset="-12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33552" y="1971675"/>
            <a:ext cx="4181472" cy="4181472"/>
            <a:chOff x="1733552" y="1971675"/>
            <a:chExt cx="4181472" cy="4181472"/>
          </a:xfrm>
        </p:grpSpPr>
        <p:sp>
          <p:nvSpPr>
            <p:cNvPr id="7" name="Oval 6"/>
            <p:cNvSpPr/>
            <p:nvPr/>
          </p:nvSpPr>
          <p:spPr>
            <a:xfrm>
              <a:off x="1971674" y="2200273"/>
              <a:ext cx="3695700" cy="369570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Circle: Hollow 5"/>
            <p:cNvSpPr/>
            <p:nvPr/>
          </p:nvSpPr>
          <p:spPr>
            <a:xfrm>
              <a:off x="1733552" y="1971675"/>
              <a:ext cx="4181472" cy="4181472"/>
            </a:xfrm>
            <a:prstGeom prst="donut">
              <a:avLst>
                <a:gd name="adj" fmla="val 7476"/>
              </a:avLst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dirty="0">
                <a:solidFill>
                  <a:prstClr val="black"/>
                </a:solidFill>
                <a:latin typeface="Calibri" panose="020F0502020204030204" pitchFamily="34" charset="0"/>
              </a:endParaRPr>
            </a:p>
          </p:txBody>
        </p:sp>
      </p:grpSp>
      <p:graphicFrame>
        <p:nvGraphicFramePr>
          <p:cNvPr id="5" name="Chart 4"/>
          <p:cNvGraphicFramePr/>
          <p:nvPr/>
        </p:nvGraphicFramePr>
        <p:xfrm>
          <a:off x="533399" y="1871660"/>
          <a:ext cx="6572250" cy="43815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Animated Pie Chart - Stylized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01372" y="2300288"/>
            <a:ext cx="343332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</a:rPr>
              <a:t>You may enter your notes regarding the chart here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</a:rPr>
              <a:t>You may enter your notes regarding the chart here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en-US" sz="2200" dirty="0">
                <a:solidFill>
                  <a:prstClr val="black"/>
                </a:solidFill>
                <a:latin typeface="Calibri" panose="020F0502020204030204" pitchFamily="34" charset="0"/>
              </a:rPr>
              <a:t>You may enter your notes regarding the chart here</a:t>
            </a:r>
          </a:p>
        </p:txBody>
      </p:sp>
      <p:cxnSp>
        <p:nvCxnSpPr>
          <p:cNvPr id="11" name="Straight Connector 10"/>
          <p:cNvCxnSpPr>
            <a:cxnSpLocks/>
          </p:cNvCxnSpPr>
          <p:nvPr/>
        </p:nvCxnSpPr>
        <p:spPr>
          <a:xfrm>
            <a:off x="6958446" y="1690688"/>
            <a:ext cx="0" cy="485575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737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5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5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Chart bld="category" animBg="0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/>
        </p:nvGraphicFramePr>
        <p:xfrm>
          <a:off x="1095375" y="1952625"/>
          <a:ext cx="10172700" cy="3895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Chart</a:t>
            </a:r>
          </a:p>
        </p:txBody>
      </p:sp>
    </p:spTree>
    <p:extLst>
      <p:ext uri="{BB962C8B-B14F-4D97-AF65-F5344CB8AC3E}">
        <p14:creationId xmlns:p14="http://schemas.microsoft.com/office/powerpoint/2010/main" val="3537603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F9E4E9-C1A8-4475-958A-6B2BA45E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Filled Circles Chart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25E11D11-9EB2-4E64-85CE-D12681C561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44550187"/>
              </p:ext>
            </p:extLst>
          </p:nvPr>
        </p:nvGraphicFramePr>
        <p:xfrm>
          <a:off x="953728" y="1504335"/>
          <a:ext cx="4886634" cy="46339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4DC06E3-B930-4DBA-AE0F-551C2ABFD28E}"/>
              </a:ext>
            </a:extLst>
          </p:cNvPr>
          <p:cNvSpPr txBox="1">
            <a:spLocks/>
          </p:cNvSpPr>
          <p:nvPr/>
        </p:nvSpPr>
        <p:spPr>
          <a:xfrm>
            <a:off x="7110232" y="1738841"/>
            <a:ext cx="4243566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dirty="0"/>
              <a:t>You can replace this sample text with your own text</a:t>
            </a:r>
          </a:p>
          <a:p>
            <a:r>
              <a:rPr lang="en-IN" sz="2400" dirty="0"/>
              <a:t>You can replace this sample text with your own text</a:t>
            </a:r>
          </a:p>
          <a:p>
            <a:r>
              <a:rPr lang="en-IN" sz="2400" dirty="0"/>
              <a:t>You can replace this sample text with your own text</a:t>
            </a:r>
          </a:p>
          <a:p>
            <a:endParaRPr lang="en-IN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0D91E4E-2B3B-4FDD-A8F6-3629096F3B62}"/>
              </a:ext>
            </a:extLst>
          </p:cNvPr>
          <p:cNvCxnSpPr/>
          <p:nvPr/>
        </p:nvCxnSpPr>
        <p:spPr>
          <a:xfrm>
            <a:off x="7010400" y="1600200"/>
            <a:ext cx="0" cy="42052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05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0" y="2286000"/>
            <a:ext cx="12192000" cy="1676400"/>
            <a:chOff x="0" y="2086"/>
            <a:chExt cx="5760" cy="1056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graphicFrame>
        <p:nvGraphicFramePr>
          <p:cNvPr id="4" name="Chart 3"/>
          <p:cNvGraphicFramePr/>
          <p:nvPr/>
        </p:nvGraphicFramePr>
        <p:xfrm>
          <a:off x="1271587" y="1753394"/>
          <a:ext cx="56388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7" name="Straight Connector 6"/>
          <p:cNvCxnSpPr/>
          <p:nvPr/>
        </p:nvCxnSpPr>
        <p:spPr>
          <a:xfrm rot="5400000">
            <a:off x="5204012" y="3769659"/>
            <a:ext cx="41148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3D Pie chart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4294967295"/>
          </p:nvPr>
        </p:nvSpPr>
        <p:spPr>
          <a:xfrm>
            <a:off x="7415213" y="2094053"/>
            <a:ext cx="4167187" cy="3352800"/>
          </a:xfrm>
        </p:spPr>
        <p:txBody>
          <a:bodyPr>
            <a:normAutofit/>
          </a:bodyPr>
          <a:lstStyle/>
          <a:p>
            <a:r>
              <a:rPr lang="en-US" sz="2000" dirty="0"/>
              <a:t>You can replace this placeholder text with yours</a:t>
            </a:r>
          </a:p>
          <a:p>
            <a:r>
              <a:rPr lang="en-US" sz="2000" dirty="0"/>
              <a:t>You can replace this placeholder text with yours</a:t>
            </a:r>
          </a:p>
        </p:txBody>
      </p:sp>
    </p:spTree>
    <p:extLst>
      <p:ext uri="{BB962C8B-B14F-4D97-AF65-F5344CB8AC3E}">
        <p14:creationId xmlns:p14="http://schemas.microsoft.com/office/powerpoint/2010/main" val="2163006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0" y="2286000"/>
            <a:ext cx="12192000" cy="1676400"/>
            <a:chOff x="0" y="2086"/>
            <a:chExt cx="5760" cy="1056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1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graphicFrame>
        <p:nvGraphicFramePr>
          <p:cNvPr id="4" name="Chart 3"/>
          <p:cNvGraphicFramePr/>
          <p:nvPr/>
        </p:nvGraphicFramePr>
        <p:xfrm>
          <a:off x="950259" y="2018889"/>
          <a:ext cx="5638800" cy="40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More Dramatic Pie chart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1B8D1DF-0524-46AC-A15C-3D233878E8BD}"/>
              </a:ext>
            </a:extLst>
          </p:cNvPr>
          <p:cNvGrpSpPr/>
          <p:nvPr/>
        </p:nvGrpSpPr>
        <p:grpSpPr>
          <a:xfrm>
            <a:off x="7425015" y="2018889"/>
            <a:ext cx="3601571" cy="936812"/>
            <a:chOff x="7810498" y="2209800"/>
            <a:chExt cx="3601571" cy="936812"/>
          </a:xfrm>
        </p:grpSpPr>
        <p:sp>
          <p:nvSpPr>
            <p:cNvPr id="15" name="Pentagon 4">
              <a:extLst>
                <a:ext uri="{FF2B5EF4-FFF2-40B4-BE49-F238E27FC236}">
                  <a16:creationId xmlns:a16="http://schemas.microsoft.com/office/drawing/2014/main" id="{E2BE0596-9277-4FEF-89F5-32C133E13CFE}"/>
                </a:ext>
              </a:extLst>
            </p:cNvPr>
            <p:cNvSpPr/>
            <p:nvPr/>
          </p:nvSpPr>
          <p:spPr>
            <a:xfrm flipH="1">
              <a:off x="7810498" y="2209800"/>
              <a:ext cx="3601571" cy="936812"/>
            </a:xfrm>
            <a:prstGeom prst="homePlate">
              <a:avLst>
                <a:gd name="adj" fmla="val 25863"/>
              </a:avLst>
            </a:prstGeom>
            <a:solidFill>
              <a:srgbClr val="3A6BA6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32E996-FE0D-40B0-A011-4CA10CAD572C}"/>
                </a:ext>
              </a:extLst>
            </p:cNvPr>
            <p:cNvSpPr txBox="1"/>
            <p:nvPr/>
          </p:nvSpPr>
          <p:spPr>
            <a:xfrm flipH="1">
              <a:off x="8111518" y="2311470"/>
              <a:ext cx="32841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Your text about the individual segments goes here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3634BA-C822-44CA-9988-0E32751DCA29}"/>
              </a:ext>
            </a:extLst>
          </p:cNvPr>
          <p:cNvGrpSpPr/>
          <p:nvPr/>
        </p:nvGrpSpPr>
        <p:grpSpPr>
          <a:xfrm>
            <a:off x="7425015" y="2980914"/>
            <a:ext cx="3601571" cy="936812"/>
            <a:chOff x="7810498" y="2209800"/>
            <a:chExt cx="3601571" cy="936812"/>
          </a:xfrm>
        </p:grpSpPr>
        <p:sp>
          <p:nvSpPr>
            <p:cNvPr id="21" name="Pentagon 4">
              <a:extLst>
                <a:ext uri="{FF2B5EF4-FFF2-40B4-BE49-F238E27FC236}">
                  <a16:creationId xmlns:a16="http://schemas.microsoft.com/office/drawing/2014/main" id="{4A6C84AD-6A12-4202-907F-F31DA52EBB12}"/>
                </a:ext>
              </a:extLst>
            </p:cNvPr>
            <p:cNvSpPr/>
            <p:nvPr/>
          </p:nvSpPr>
          <p:spPr>
            <a:xfrm flipH="1">
              <a:off x="7810498" y="2209800"/>
              <a:ext cx="3601571" cy="936812"/>
            </a:xfrm>
            <a:prstGeom prst="homePlate">
              <a:avLst>
                <a:gd name="adj" fmla="val 25863"/>
              </a:avLst>
            </a:prstGeom>
            <a:solidFill>
              <a:srgbClr val="BECEE9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B4F58B-6FA1-4AC9-85D0-0EDAC4D012B5}"/>
                </a:ext>
              </a:extLst>
            </p:cNvPr>
            <p:cNvSpPr txBox="1"/>
            <p:nvPr/>
          </p:nvSpPr>
          <p:spPr>
            <a:xfrm flipH="1">
              <a:off x="8111518" y="2311470"/>
              <a:ext cx="32841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Your text about the individual segments goes here</a:t>
              </a:r>
              <a:endParaRPr lang="en-IN" sz="2000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D62BB73-935F-41A2-84AD-EA0927CBA090}"/>
              </a:ext>
            </a:extLst>
          </p:cNvPr>
          <p:cNvGrpSpPr/>
          <p:nvPr/>
        </p:nvGrpSpPr>
        <p:grpSpPr>
          <a:xfrm>
            <a:off x="7425015" y="3949103"/>
            <a:ext cx="3601571" cy="936812"/>
            <a:chOff x="7810498" y="2209800"/>
            <a:chExt cx="3601571" cy="936812"/>
          </a:xfrm>
        </p:grpSpPr>
        <p:sp>
          <p:nvSpPr>
            <p:cNvPr id="24" name="Pentagon 4">
              <a:extLst>
                <a:ext uri="{FF2B5EF4-FFF2-40B4-BE49-F238E27FC236}">
                  <a16:creationId xmlns:a16="http://schemas.microsoft.com/office/drawing/2014/main" id="{84579E28-0A8F-43E4-AABF-06A2899E0A65}"/>
                </a:ext>
              </a:extLst>
            </p:cNvPr>
            <p:cNvSpPr/>
            <p:nvPr/>
          </p:nvSpPr>
          <p:spPr>
            <a:xfrm flipH="1">
              <a:off x="7810498" y="2209800"/>
              <a:ext cx="3601571" cy="936812"/>
            </a:xfrm>
            <a:prstGeom prst="homePlate">
              <a:avLst>
                <a:gd name="adj" fmla="val 25863"/>
              </a:avLst>
            </a:prstGeom>
            <a:solidFill>
              <a:srgbClr val="0E2D5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FF25727-BC9B-456C-94D1-E2BE56A92C83}"/>
                </a:ext>
              </a:extLst>
            </p:cNvPr>
            <p:cNvSpPr txBox="1"/>
            <p:nvPr/>
          </p:nvSpPr>
          <p:spPr>
            <a:xfrm flipH="1">
              <a:off x="8111518" y="2311470"/>
              <a:ext cx="32841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Your text about the individual segments goes here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BB5786-4835-4E9B-A484-F9D7077AB530}"/>
              </a:ext>
            </a:extLst>
          </p:cNvPr>
          <p:cNvGrpSpPr/>
          <p:nvPr/>
        </p:nvGrpSpPr>
        <p:grpSpPr>
          <a:xfrm>
            <a:off x="7425015" y="4908326"/>
            <a:ext cx="3601571" cy="936812"/>
            <a:chOff x="7810498" y="2209800"/>
            <a:chExt cx="3601571" cy="936812"/>
          </a:xfrm>
        </p:grpSpPr>
        <p:sp>
          <p:nvSpPr>
            <p:cNvPr id="27" name="Pentagon 4">
              <a:extLst>
                <a:ext uri="{FF2B5EF4-FFF2-40B4-BE49-F238E27FC236}">
                  <a16:creationId xmlns:a16="http://schemas.microsoft.com/office/drawing/2014/main" id="{E00AFC62-A7DD-4F83-A3CA-A1AA54DDF256}"/>
                </a:ext>
              </a:extLst>
            </p:cNvPr>
            <p:cNvSpPr/>
            <p:nvPr/>
          </p:nvSpPr>
          <p:spPr>
            <a:xfrm flipH="1">
              <a:off x="7810498" y="2209800"/>
              <a:ext cx="3601571" cy="936812"/>
            </a:xfrm>
            <a:prstGeom prst="homePlate">
              <a:avLst>
                <a:gd name="adj" fmla="val 25863"/>
              </a:avLst>
            </a:prstGeom>
            <a:solidFill>
              <a:srgbClr val="3E75BA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9A09F6-A6F1-4CA7-906C-F220FD66737F}"/>
                </a:ext>
              </a:extLst>
            </p:cNvPr>
            <p:cNvSpPr txBox="1"/>
            <p:nvPr/>
          </p:nvSpPr>
          <p:spPr>
            <a:xfrm flipH="1">
              <a:off x="8111518" y="2311470"/>
              <a:ext cx="32841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Your text about the individual segments goes here</a:t>
              </a:r>
              <a:endParaRPr lang="en-IN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065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Pareto principle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912583" y="2134052"/>
            <a:ext cx="4078941" cy="3514134"/>
          </a:xfrm>
        </p:spPr>
        <p:txBody>
          <a:bodyPr>
            <a:normAutofit/>
          </a:bodyPr>
          <a:lstStyle/>
          <a:p>
            <a:r>
              <a:rPr lang="en-US" sz="2000" dirty="0"/>
              <a:t>You can replace this placeholder text with yours</a:t>
            </a:r>
          </a:p>
          <a:p>
            <a:r>
              <a:rPr lang="en-US" sz="2000" dirty="0"/>
              <a:t>You can replace this placeholder text with yours</a:t>
            </a:r>
          </a:p>
          <a:p>
            <a:r>
              <a:rPr lang="en-US" sz="2000" dirty="0"/>
              <a:t>You can replace this placeholder text with yours</a:t>
            </a:r>
          </a:p>
          <a:p>
            <a:endParaRPr lang="en-US" sz="2400" dirty="0"/>
          </a:p>
        </p:txBody>
      </p:sp>
      <p:graphicFrame>
        <p:nvGraphicFramePr>
          <p:cNvPr id="3" name="Chart 2"/>
          <p:cNvGraphicFramePr/>
          <p:nvPr/>
        </p:nvGraphicFramePr>
        <p:xfrm>
          <a:off x="304800" y="1417638"/>
          <a:ext cx="6858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Connector 3"/>
          <p:cNvCxnSpPr>
            <a:cxnSpLocks/>
          </p:cNvCxnSpPr>
          <p:nvPr/>
        </p:nvCxnSpPr>
        <p:spPr>
          <a:xfrm>
            <a:off x="6719142" y="1630364"/>
            <a:ext cx="40247" cy="34293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33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Talent Management Ratios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6934200" y="2057400"/>
            <a:ext cx="4418012" cy="3916363"/>
          </a:xfrm>
        </p:spPr>
        <p:txBody>
          <a:bodyPr>
            <a:normAutofit/>
          </a:bodyPr>
          <a:lstStyle/>
          <a:p>
            <a:r>
              <a:rPr lang="en-US" sz="2400" dirty="0"/>
              <a:t>You can replace this placeholder text with yours</a:t>
            </a:r>
          </a:p>
          <a:p>
            <a:r>
              <a:rPr lang="en-US" sz="2400" dirty="0"/>
              <a:t>You can replace this placeholder text with yours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0" y="1524000"/>
          <a:ext cx="68580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4" name="Straight Connector 3"/>
          <p:cNvCxnSpPr/>
          <p:nvPr/>
        </p:nvCxnSpPr>
        <p:spPr>
          <a:xfrm flipH="1">
            <a:off x="6781800" y="1433914"/>
            <a:ext cx="794" cy="4800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73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94b0f9a2ce84e864a328139283993d548c239c2d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543</TotalTime>
  <Words>1145</Words>
  <Application>Microsoft Office PowerPoint</Application>
  <PresentationFormat>Widescreen</PresentationFormat>
  <Paragraphs>256</Paragraphs>
  <Slides>51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Franklin Gothic Medium Cond</vt:lpstr>
      <vt:lpstr>Tw Cen MT Condensed Extra Bold</vt:lpstr>
      <vt:lpstr>Verdana</vt:lpstr>
      <vt:lpstr>blank</vt:lpstr>
      <vt:lpstr>Data Driven Charts</vt:lpstr>
      <vt:lpstr>Pie chart with gloss</vt:lpstr>
      <vt:lpstr>Pie chart with Gloss and Chrome Frame</vt:lpstr>
      <vt:lpstr>Pie chart with gloss and Gold Frame</vt:lpstr>
      <vt:lpstr>Animated Pie Chart - Stylized</vt:lpstr>
      <vt:lpstr>3D Pie chart</vt:lpstr>
      <vt:lpstr>A More Dramatic Pie chart</vt:lpstr>
      <vt:lpstr>Pareto principle</vt:lpstr>
      <vt:lpstr>Talent Management Ratios</vt:lpstr>
      <vt:lpstr>Doughnut with Callouts</vt:lpstr>
      <vt:lpstr>Stylish Doughnut Chart</vt:lpstr>
      <vt:lpstr>Segmented doughnut chart</vt:lpstr>
      <vt:lpstr>Bar of Pie Chart</vt:lpstr>
      <vt:lpstr>Pie of Pie Chart</vt:lpstr>
      <vt:lpstr>Animated 3D Column Chart</vt:lpstr>
      <vt:lpstr>3D Column Chart</vt:lpstr>
      <vt:lpstr>3D Column Chart</vt:lpstr>
      <vt:lpstr>3D Stacked Pyramids</vt:lpstr>
      <vt:lpstr>Animated 100% stacked 3D Pyramids</vt:lpstr>
      <vt:lpstr>Animated 3D Stacked Cylinders</vt:lpstr>
      <vt:lpstr>100% Stacked 3D Cylinders</vt:lpstr>
      <vt:lpstr>Beveled column chart</vt:lpstr>
      <vt:lpstr>3 Year 3 Product comparison</vt:lpstr>
      <vt:lpstr>Performance comparison for 2 months</vt:lpstr>
      <vt:lpstr>Performance comparison for 2 months</vt:lpstr>
      <vt:lpstr>3D Column Chart</vt:lpstr>
      <vt:lpstr>Stacked 3D Column Chart</vt:lpstr>
      <vt:lpstr>Stacked 3D Column Chart</vt:lpstr>
      <vt:lpstr>Stacked Column Chart</vt:lpstr>
      <vt:lpstr>3D Stacked Column Chart</vt:lpstr>
      <vt:lpstr>Bar Chart - Stylized</vt:lpstr>
      <vt:lpstr>Bar chart beveled</vt:lpstr>
      <vt:lpstr>Stacked Bar chart</vt:lpstr>
      <vt:lpstr>Pyramid Bar chart 100% stacked</vt:lpstr>
      <vt:lpstr>Line Chart Infographic </vt:lpstr>
      <vt:lpstr>Line Chart with Data Labels</vt:lpstr>
      <vt:lpstr>Line chart with 3 series</vt:lpstr>
      <vt:lpstr>3D Line Chart</vt:lpstr>
      <vt:lpstr>Line graph with a highlight</vt:lpstr>
      <vt:lpstr>Line graph</vt:lpstr>
      <vt:lpstr>Stacked Area in 2D</vt:lpstr>
      <vt:lpstr>Stacked area in 3D</vt:lpstr>
      <vt:lpstr>Area chart with Data labels</vt:lpstr>
      <vt:lpstr>Radar diagram</vt:lpstr>
      <vt:lpstr>XY Scatter Plot</vt:lpstr>
      <vt:lpstr>Bubble Chart</vt:lpstr>
      <vt:lpstr>Bubble Chart</vt:lpstr>
      <vt:lpstr>Waterfall Chart</vt:lpstr>
      <vt:lpstr>Pareto chart</vt:lpstr>
      <vt:lpstr>Pareto Chart</vt:lpstr>
      <vt:lpstr>Filled Circles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 Essential business diagrams bundle – 14800 &gt;&gt; A pack containing a collection of different business diagrams including &gt;&gt; graphs, tables, charts</dc:title>
  <dc:creator>Arte R</dc:creator>
  <cp:lastModifiedBy>Arte Ramgopal</cp:lastModifiedBy>
  <cp:revision>159</cp:revision>
  <dcterms:created xsi:type="dcterms:W3CDTF">2011-08-25T05:54:40Z</dcterms:created>
  <dcterms:modified xsi:type="dcterms:W3CDTF">2021-02-10T08:02:58Z</dcterms:modified>
</cp:coreProperties>
</file>